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</p:sldMasterIdLst>
  <p:notesMasterIdLst>
    <p:notesMasterId r:id="rId30"/>
  </p:notesMasterIdLst>
  <p:sldIdLst>
    <p:sldId id="256" r:id="rId2"/>
    <p:sldId id="265" r:id="rId3"/>
    <p:sldId id="266" r:id="rId4"/>
    <p:sldId id="267" r:id="rId5"/>
    <p:sldId id="261" r:id="rId6"/>
    <p:sldId id="260" r:id="rId7"/>
    <p:sldId id="268" r:id="rId8"/>
    <p:sldId id="259" r:id="rId9"/>
    <p:sldId id="270" r:id="rId10"/>
    <p:sldId id="258" r:id="rId11"/>
    <p:sldId id="271" r:id="rId12"/>
    <p:sldId id="272" r:id="rId13"/>
    <p:sldId id="274" r:id="rId14"/>
    <p:sldId id="262" r:id="rId15"/>
    <p:sldId id="263" r:id="rId16"/>
    <p:sldId id="275" r:id="rId17"/>
    <p:sldId id="276" r:id="rId18"/>
    <p:sldId id="277" r:id="rId19"/>
    <p:sldId id="278" r:id="rId20"/>
    <p:sldId id="279" r:id="rId21"/>
    <p:sldId id="280" r:id="rId22"/>
    <p:sldId id="284" r:id="rId23"/>
    <p:sldId id="281" r:id="rId24"/>
    <p:sldId id="285" r:id="rId25"/>
    <p:sldId id="282" r:id="rId26"/>
    <p:sldId id="286" r:id="rId27"/>
    <p:sldId id="269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S" initials="JS" lastIdx="6" clrIdx="0">
    <p:extLst>
      <p:ext uri="{19B8F6BF-5375-455C-9EA6-DF929625EA0E}">
        <p15:presenceInfo xmlns:p15="http://schemas.microsoft.com/office/powerpoint/2012/main" userId="Julia 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6" autoAdjust="0"/>
    <p:restoredTop sz="87433" autoAdjust="0"/>
  </p:normalViewPr>
  <p:slideViewPr>
    <p:cSldViewPr snapToGrid="0">
      <p:cViewPr varScale="1">
        <p:scale>
          <a:sx n="65" d="100"/>
          <a:sy n="65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-3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24T09:41:55.806" idx="1">
    <p:pos x="10" y="10"/>
    <p:text>Vas’a tostə̑ xedervläz takešok puen (və̑žalen) kolten
Вася  продал старые вещи за бесценок
*la --&gt; запретили кмпр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E2AA1-8105-43E8-BAB1-4FD03FB8D2FA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EF0B4-012A-4BEF-ABC2-760BD9795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82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16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ə̈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ə̈     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-ä                  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üä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ə̈-š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ə̈                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tai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ə̈                </a:t>
            </a:r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</a:t>
            </a:r>
            <a:r>
              <a:rPr lang="ru-RU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čə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̈-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ä </a:t>
            </a:r>
            <a:endParaRPr lang="ru-RU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тот         идти-</a:t>
            </a:r>
            <a:r>
              <a:rPr lang="en-US" sz="1200" kern="1200" cap="sm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npst</a:t>
            </a:r>
            <a:r>
              <a:rPr lang="ru-RU" sz="120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.3</a:t>
            </a:r>
            <a:r>
              <a:rPr lang="en-US" sz="120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свадьба-</a:t>
            </a:r>
            <a:r>
              <a:rPr lang="en-US" sz="1200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 хоронить-</a:t>
            </a:r>
            <a:r>
              <a:rPr lang="en-US" sz="1200" kern="1200" cap="sm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nmz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день-</a:t>
            </a:r>
            <a:r>
              <a:rPr lang="en-US" sz="1200" kern="1200" cap="small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cmpr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‘Он идет на свадьбу, как на похороны’</a:t>
            </a:r>
          </a:p>
          <a:p>
            <a:r>
              <a:rPr lang="ru-RU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ru-RU" dirty="0" smtClean="0">
                <a:sym typeface="Wingdings" panose="05000000000000000000" pitchFamily="2" charset="2"/>
              </a:rPr>
              <a:t>Типа можно</a:t>
            </a:r>
            <a:r>
              <a:rPr lang="ru-RU" baseline="0" dirty="0" smtClean="0">
                <a:sym typeface="Wingdings" panose="05000000000000000000" pitchFamily="2" charset="2"/>
              </a:rPr>
              <a:t> ли считать это косвенным объектом?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010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/>
            <a:r>
              <a:rPr lang="ru-RU" dirty="0" smtClean="0"/>
              <a:t>Это </a:t>
            </a:r>
            <a:r>
              <a:rPr lang="ru-RU" dirty="0" err="1" smtClean="0"/>
              <a:t>транскатегориальная</a:t>
            </a:r>
            <a:r>
              <a:rPr lang="ru-RU" dirty="0" smtClean="0"/>
              <a:t> штука</a:t>
            </a:r>
            <a:r>
              <a:rPr lang="en-US" dirty="0" smtClean="0"/>
              <a:t>;</a:t>
            </a:r>
            <a:endParaRPr lang="ru-RU" dirty="0" smtClean="0"/>
          </a:p>
          <a:p>
            <a:pPr marL="285750" indent="-285750"/>
            <a:r>
              <a:rPr lang="ru-RU" dirty="0" smtClean="0"/>
              <a:t>И ее стоит называть </a:t>
            </a:r>
            <a:r>
              <a:rPr lang="ru-RU" dirty="0" err="1" smtClean="0"/>
              <a:t>эквативом</a:t>
            </a:r>
            <a:r>
              <a:rPr lang="en-US" dirty="0" smtClean="0"/>
              <a:t>;</a:t>
            </a:r>
          </a:p>
          <a:p>
            <a:pPr marL="285750" indent="-285750"/>
            <a:r>
              <a:rPr lang="ru-RU" dirty="0" smtClean="0"/>
              <a:t>Частица -</a:t>
            </a:r>
            <a:r>
              <a:rPr lang="en-US" dirty="0" smtClean="0"/>
              <a:t>ok</a:t>
            </a:r>
            <a:r>
              <a:rPr lang="ru-RU" dirty="0" smtClean="0"/>
              <a:t> добавляет +10 к карме</a:t>
            </a:r>
            <a:r>
              <a:rPr lang="en-US" dirty="0" smtClean="0"/>
              <a:t>;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52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есть еще пример про бесценок и купить, где форма с </a:t>
            </a:r>
            <a:r>
              <a:rPr lang="ru-RU" dirty="0" err="1" smtClean="0"/>
              <a:t>компаративом</a:t>
            </a:r>
            <a:r>
              <a:rPr lang="ru-RU" dirty="0" smtClean="0"/>
              <a:t> </a:t>
            </a:r>
            <a:r>
              <a:rPr lang="ru-RU" dirty="0" smtClean="0"/>
              <a:t>была запрещена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 этом по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Саватковой</a:t>
            </a:r>
            <a:r>
              <a:rPr lang="ru-RU" baseline="0" dirty="0" smtClean="0"/>
              <a:t> за значение цены действия купли-продажи отвечает как раз-таки </a:t>
            </a:r>
            <a:r>
              <a:rPr lang="ru-RU" baseline="0" dirty="0" err="1" smtClean="0"/>
              <a:t>латив</a:t>
            </a:r>
            <a:r>
              <a:rPr lang="ru-RU" baseline="0" dirty="0" smtClean="0"/>
              <a:t>, а </a:t>
            </a:r>
            <a:r>
              <a:rPr lang="ru-RU" baseline="0" dirty="0" err="1" smtClean="0"/>
              <a:t>компаратив</a:t>
            </a:r>
            <a:r>
              <a:rPr lang="ru-RU" baseline="0" dirty="0" smtClean="0"/>
              <a:t> – выступает как средство обмена или возмещения. И эту разницу мы видим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0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Комплементайзер</a:t>
            </a:r>
            <a:r>
              <a:rPr lang="ru-RU" dirty="0" smtClean="0"/>
              <a:t>??? Управление</a:t>
            </a:r>
            <a:r>
              <a:rPr lang="ru-RU" baseline="0" dirty="0" smtClean="0"/>
              <a:t> глагола такое? </a:t>
            </a:r>
            <a:r>
              <a:rPr lang="ru-RU" dirty="0" smtClean="0"/>
              <a:t>Хотелось</a:t>
            </a:r>
            <a:r>
              <a:rPr lang="ru-RU" baseline="0" dirty="0" smtClean="0"/>
              <a:t> бы узнать, что конкретно попадает в сферу действия глагола, и можно ли куда-нибудь переместить суффикс, и если да, то куда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7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этом значении вместе со сравнением при глаголе </a:t>
            </a:r>
            <a:r>
              <a:rPr lang="en-US" dirty="0" smtClean="0"/>
              <a:t>‘</a:t>
            </a:r>
            <a:r>
              <a:rPr lang="ru-RU" dirty="0" smtClean="0"/>
              <a:t>казаться</a:t>
            </a:r>
            <a:r>
              <a:rPr lang="en-US" dirty="0" smtClean="0"/>
              <a:t>’</a:t>
            </a:r>
            <a:r>
              <a:rPr lang="ru-RU" dirty="0" smtClean="0"/>
              <a:t> суффикс конкурирует с послелогом </a:t>
            </a:r>
            <a:r>
              <a:rPr lang="en-US" i="1" dirty="0" err="1" smtClean="0"/>
              <a:t>gan</a:t>
            </a:r>
            <a:r>
              <a:rPr lang="en-US" i="1" dirty="0" smtClean="0"/>
              <a:t>’</a:t>
            </a:r>
            <a:endParaRPr lang="ru-RU" i="1" dirty="0" smtClean="0"/>
          </a:p>
          <a:p>
            <a:r>
              <a:rPr lang="ru-RU" dirty="0" smtClean="0"/>
              <a:t>В речи молодых информантов суффикс практически вытеснен послелогом</a:t>
            </a:r>
          </a:p>
          <a:p>
            <a:r>
              <a:rPr lang="ru-RU" dirty="0" smtClean="0"/>
              <a:t>И вообще это не </a:t>
            </a:r>
            <a:r>
              <a:rPr lang="ru-RU" dirty="0" err="1" smtClean="0"/>
              <a:t>компаратив</a:t>
            </a:r>
            <a:r>
              <a:rPr lang="ru-RU" dirty="0" smtClean="0"/>
              <a:t> (как </a:t>
            </a:r>
            <a:r>
              <a:rPr lang="ru-RU" i="1" dirty="0" smtClean="0"/>
              <a:t>-</a:t>
            </a:r>
            <a:r>
              <a:rPr lang="en-US" i="1" dirty="0" err="1" smtClean="0"/>
              <a:t>rak</a:t>
            </a:r>
            <a:r>
              <a:rPr lang="en-US" dirty="0" smtClean="0"/>
              <a:t>)</a:t>
            </a:r>
            <a:r>
              <a:rPr lang="ru-RU" dirty="0" smtClean="0"/>
              <a:t>, а </a:t>
            </a:r>
            <a:r>
              <a:rPr lang="ru-RU" dirty="0" err="1" smtClean="0"/>
              <a:t>экватив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ru-RU" dirty="0" smtClean="0"/>
              <a:t>вопрос</a:t>
            </a:r>
            <a:r>
              <a:rPr lang="ru-RU" baseline="0" dirty="0" smtClean="0"/>
              <a:t> на будущее – есть ли второй тип)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581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 же кажется, что носителям не очень нравится </a:t>
            </a:r>
            <a:r>
              <a:rPr lang="ru-RU" dirty="0" err="1" smtClean="0"/>
              <a:t>компаратив</a:t>
            </a:r>
            <a:r>
              <a:rPr lang="ru-RU" dirty="0" smtClean="0"/>
              <a:t> в </a:t>
            </a:r>
            <a:r>
              <a:rPr lang="ru-RU" dirty="0" err="1" smtClean="0"/>
              <a:t>generic</a:t>
            </a:r>
            <a:r>
              <a:rPr lang="ru-RU" dirty="0" smtClean="0"/>
              <a:t> </a:t>
            </a:r>
            <a:r>
              <a:rPr lang="ru-RU" dirty="0" err="1" smtClean="0"/>
              <a:t>equatives</a:t>
            </a:r>
            <a:r>
              <a:rPr lang="ru-RU" dirty="0" smtClean="0"/>
              <a:t>, однако есть примеры, противоречащие этому утверждению. Для более точных выводов требуется больше данных от большего количества носителей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13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пока кажется, </a:t>
            </a:r>
            <a:r>
              <a:rPr lang="ru-RU" dirty="0" err="1" smtClean="0"/>
              <a:t>ok</a:t>
            </a:r>
            <a:r>
              <a:rPr lang="ru-RU" dirty="0" smtClean="0"/>
              <a:t> делает возможным употребление -</a:t>
            </a:r>
            <a:r>
              <a:rPr lang="ru-RU" dirty="0" err="1" smtClean="0"/>
              <a:t>la</a:t>
            </a:r>
            <a:r>
              <a:rPr lang="ru-RU" dirty="0" smtClean="0"/>
              <a:t> в таких штуках, однако пока я не смотрела конкретно на это --&gt; планирую выяснить подробнее в ближайшей экспедиции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2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45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(Однако Надежда Зиновьевна разрешила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xə̑na-la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данном высказывании.)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844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B4-012A-4BEF-ABC2-760BD979552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8917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40268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23088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651180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1400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78461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7422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49307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0617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1421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0566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2327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090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40325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64542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6178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80166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27,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4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onotype Corsiva" panose="03010101010201010101" pitchFamily="66" charset="0"/>
              </a:rPr>
              <a:t>La</a:t>
            </a:r>
            <a:r>
              <a:rPr lang="en-US" dirty="0">
                <a:latin typeface="Monotype Corsiva" panose="03010101010201010101" pitchFamily="66" charset="0"/>
              </a:rPr>
              <a:t>-</a:t>
            </a:r>
            <a:r>
              <a:rPr lang="en-US" dirty="0" smtClean="0">
                <a:latin typeface="Monotype Corsiva" panose="03010101010201010101" pitchFamily="66" charset="0"/>
              </a:rPr>
              <a:t>LA-</a:t>
            </a:r>
            <a:r>
              <a:rPr lang="en-US" dirty="0" err="1" smtClean="0">
                <a:latin typeface="Monotype Corsiva" panose="03010101010201010101" pitchFamily="66" charset="0"/>
              </a:rPr>
              <a:t>länd</a:t>
            </a:r>
            <a:r>
              <a:rPr lang="ru-RU" dirty="0" smtClean="0">
                <a:latin typeface="Corbel" panose="020B0503020204020204" pitchFamily="34" charset="0"/>
              </a:rPr>
              <a:t> </a:t>
            </a:r>
            <a:endParaRPr lang="en-US" dirty="0">
              <a:latin typeface="Lucida Handwriting" panose="03010101010101010101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82530"/>
            <a:ext cx="7315200" cy="1242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j-lt"/>
              </a:rPr>
              <a:t>Или показатель </a:t>
            </a:r>
            <a:r>
              <a:rPr lang="en-US" sz="2800" dirty="0">
                <a:latin typeface="+mj-lt"/>
              </a:rPr>
              <a:t>-</a:t>
            </a:r>
            <a:r>
              <a:rPr lang="en-US" sz="2800" dirty="0" smtClean="0">
                <a:latin typeface="+mj-lt"/>
              </a:rPr>
              <a:t>la</a:t>
            </a:r>
            <a:r>
              <a:rPr lang="ru-RU" sz="2800" dirty="0" smtClean="0">
                <a:latin typeface="+mj-lt"/>
              </a:rPr>
              <a:t>/-</a:t>
            </a:r>
            <a:r>
              <a:rPr lang="en-US" sz="2800" dirty="0" err="1" smtClean="0">
                <a:latin typeface="+mj-lt"/>
              </a:rPr>
              <a:t>lä</a:t>
            </a:r>
            <a:r>
              <a:rPr lang="en-US" sz="2800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в </a:t>
            </a:r>
            <a:r>
              <a:rPr lang="ru-RU" sz="2800" dirty="0" err="1" smtClean="0">
                <a:latin typeface="+mj-lt"/>
              </a:rPr>
              <a:t>горномарийском</a:t>
            </a:r>
            <a:r>
              <a:rPr lang="ru-RU" sz="2800" dirty="0" smtClean="0">
                <a:latin typeface="+mj-lt"/>
              </a:rPr>
              <a:t> языке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52655" y="6211669"/>
            <a:ext cx="3491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Синицына Ю. </a:t>
            </a:r>
          </a:p>
          <a:p>
            <a:pPr algn="r"/>
            <a:r>
              <a:rPr lang="ru-RU" dirty="0" smtClean="0"/>
              <a:t>27 апреля 2017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1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при глаголах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 </a:t>
            </a:r>
            <a:r>
              <a:rPr lang="ru-RU" i="1" dirty="0" smtClean="0"/>
              <a:t>Присоединение суффикса к отрицанию:</a:t>
            </a:r>
          </a:p>
          <a:p>
            <a:pPr marL="0" lv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(13) </a:t>
            </a:r>
            <a:r>
              <a:rPr lang="ru-RU" i="1" dirty="0" smtClean="0"/>
              <a:t>	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ton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ə̑-š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ikt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uke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čüč-eš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дома-</a:t>
            </a: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никто	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казаться-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‘Кажется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никого нет дома’</a:t>
            </a:r>
          </a:p>
          <a:p>
            <a:pPr marL="0" lv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(14)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Oksa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[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pasna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’-ə̈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деньги 	без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я-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рука-</a:t>
            </a:r>
            <a:r>
              <a:rPr lang="en-US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uke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čüč-eš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казаться-</a:t>
            </a:r>
            <a:r>
              <a:rPr lang="en-US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‘Без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денег как без рук’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6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при глаголах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 к </a:t>
            </a:r>
            <a:r>
              <a:rPr lang="ru-RU" dirty="0" err="1" smtClean="0"/>
              <a:t>коннегативу</a:t>
            </a:r>
            <a:r>
              <a:rPr lang="ru-RU" dirty="0" smtClean="0"/>
              <a:t>:</a:t>
            </a:r>
          </a:p>
          <a:p>
            <a:pPr marL="457200" indent="-457200">
              <a:buAutoNum type="arabicParenBoth" startAt="15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 	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šü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	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dono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äš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дышать-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дышать-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lij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čüč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состояться-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‘Кажется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нельзя вздохнуть полной грудью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И </a:t>
            </a:r>
            <a:r>
              <a:rPr lang="ru-RU" dirty="0" smtClean="0">
                <a:cs typeface="Times New Roman" panose="02020603050405020304" pitchFamily="18" charset="0"/>
              </a:rPr>
              <a:t>к всяким другим штукам:</a:t>
            </a:r>
            <a:endParaRPr lang="ru-RU" dirty="0" smtClean="0"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(16) 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 		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kogo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rak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	казаться-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старый-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 старше’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Both" startAt="15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63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при глаголах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AutoNum type="arabicParenBoth" startAt="17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’-ə̈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ə̈žä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ä=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я-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младший.брат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čüč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b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выглядишь как мой брат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pPr marL="457200" lvl="0" indent="-457200">
              <a:buAutoNum type="arabicParenBoth" startAt="18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čüč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š/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ты.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.2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видеться-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‘Кем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тебе показался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?’</a:t>
            </a:r>
          </a:p>
          <a:p>
            <a:pPr marL="457200" lvl="0" indent="-457200">
              <a:buAutoNum type="arabicParenBoth" startAt="18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tagac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   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čə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anz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čüč-eš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nmz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‘Кажется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сегодня светит солнце’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17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17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при глаголах чувственного восприятия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 startAt="20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vas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č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’i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edem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казаться-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npst.3sg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	этот 	человек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žə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poss.3sg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npst.3sg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Васе кажется, что этот человек – его друг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(21)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tə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kajat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 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šol’a-em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  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видеться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npst-2sg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младший.брат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poss.1sg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выглядишь как мой брат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Both" startAt="20"/>
            </a:pP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Both" startAt="20"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Both" startAt="20"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8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Хаспельмат</a:t>
            </a:r>
            <a:r>
              <a:rPr lang="ru-RU" b="1" dirty="0" smtClean="0"/>
              <a:t>: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042338"/>
              </p:ext>
            </p:extLst>
          </p:nvPr>
        </p:nvGraphicFramePr>
        <p:xfrm>
          <a:off x="762215" y="2704563"/>
          <a:ext cx="778742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485"/>
                <a:gridCol w="1557485"/>
                <a:gridCol w="1557485"/>
                <a:gridCol w="1557485"/>
                <a:gridCol w="1557485"/>
              </a:tblGrid>
              <a:tr h="32626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570963">
                <a:tc>
                  <a:txBody>
                    <a:bodyPr/>
                    <a:lstStyle/>
                    <a:p>
                      <a:r>
                        <a:rPr lang="fr-FR" dirty="0" smtClean="0"/>
                        <a:t>comparee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degree-marker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parameter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standard-marker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standard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26265">
                <a:tc>
                  <a:txBody>
                    <a:bodyPr/>
                    <a:lstStyle/>
                    <a:p>
                      <a:r>
                        <a:rPr lang="en-US" dirty="0" smtClean="0"/>
                        <a:t>Kim 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Pat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215" y="4404575"/>
            <a:ext cx="77874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Тип </a:t>
            </a:r>
            <a:r>
              <a:rPr lang="en-US" b="1" dirty="0" smtClean="0"/>
              <a:t>1</a:t>
            </a:r>
            <a:r>
              <a:rPr lang="en-US" b="1" dirty="0"/>
              <a:t>: </a:t>
            </a:r>
            <a:r>
              <a:rPr lang="en-US" b="1" dirty="0" smtClean="0"/>
              <a:t>Only </a:t>
            </a:r>
            <a:r>
              <a:rPr lang="en-US" b="1" dirty="0" err="1"/>
              <a:t>equative</a:t>
            </a:r>
            <a:r>
              <a:rPr lang="en-US" b="1" dirty="0"/>
              <a:t> </a:t>
            </a:r>
            <a:r>
              <a:rPr lang="en-US" b="1" dirty="0" smtClean="0"/>
              <a:t>standard-marker </a:t>
            </a:r>
            <a:r>
              <a:rPr lang="en-US" b="1" dirty="0" smtClean="0">
                <a:sym typeface="Wingdings" panose="05000000000000000000" pitchFamily="2" charset="2"/>
              </a:rPr>
              <a:t> -la</a:t>
            </a:r>
          </a:p>
          <a:p>
            <a:endParaRPr lang="en-US" b="1" dirty="0">
              <a:sym typeface="Wingdings" panose="05000000000000000000" pitchFamily="2" charset="2"/>
            </a:endParaRPr>
          </a:p>
          <a:p>
            <a:pPr lvl="0"/>
            <a:r>
              <a:rPr lang="en-US" b="1" dirty="0" smtClean="0">
                <a:sym typeface="Wingdings" panose="05000000000000000000" pitchFamily="2" charset="2"/>
              </a:rPr>
              <a:t>(23) 	</a:t>
            </a:r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</a:t>
            </a:r>
            <a:r>
              <a:rPr lang="ru-RU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žə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 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высокий, как Петя’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40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Экватив</a:t>
            </a:r>
            <a:r>
              <a:rPr lang="ru-RU" dirty="0" smtClean="0"/>
              <a:t> </a:t>
            </a:r>
            <a:r>
              <a:rPr lang="en-US" dirty="0" smtClean="0"/>
              <a:t>vs </a:t>
            </a:r>
            <a:r>
              <a:rPr lang="ru-RU" dirty="0" err="1" smtClean="0"/>
              <a:t>симилятив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Хаспельмат</a:t>
            </a:r>
            <a:r>
              <a:rPr lang="ru-RU" dirty="0" smtClean="0"/>
              <a:t>: </a:t>
            </a:r>
            <a:r>
              <a:rPr lang="ru-RU" dirty="0" err="1" smtClean="0"/>
              <a:t>экватив</a:t>
            </a:r>
            <a:r>
              <a:rPr lang="ru-RU" dirty="0" smtClean="0"/>
              <a:t> (24) – сравнение по образу</a:t>
            </a:r>
            <a:r>
              <a:rPr lang="en-US" dirty="0" smtClean="0"/>
              <a:t>; </a:t>
            </a:r>
            <a:r>
              <a:rPr lang="ru-RU" dirty="0" err="1" smtClean="0"/>
              <a:t>симилятив</a:t>
            </a:r>
            <a:r>
              <a:rPr lang="ru-RU" dirty="0" smtClean="0"/>
              <a:t> (25) – сравнение по действию: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(24)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žə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высокий, как Петя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dirty="0"/>
          </a:p>
          <a:p>
            <a:pPr marL="457200" lvl="0" indent="-457200">
              <a:buAutoNum type="arabicParenBoth" startAt="25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птица-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петь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поет, как птица’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31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Standart</a:t>
            </a:r>
            <a:r>
              <a:rPr lang="en-US" dirty="0" smtClean="0"/>
              <a:t> vs Generic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ym typeface="Wingdings" panose="05000000000000000000" pitchFamily="2" charset="2"/>
              </a:rPr>
              <a:t>Стандартом сравнения в </a:t>
            </a:r>
            <a:r>
              <a:rPr lang="en-US" i="1" dirty="0" smtClean="0">
                <a:sym typeface="Wingdings" panose="05000000000000000000" pitchFamily="2" charset="2"/>
              </a:rPr>
              <a:t>generic </a:t>
            </a:r>
            <a:r>
              <a:rPr lang="en-US" i="1" dirty="0" err="1" smtClean="0">
                <a:sym typeface="Wingdings" panose="05000000000000000000" pitchFamily="2" charset="2"/>
              </a:rPr>
              <a:t>equative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  <a:r>
              <a:rPr lang="ru-RU" dirty="0" smtClean="0">
                <a:sym typeface="Wingdings" panose="05000000000000000000" pitchFamily="2" charset="2"/>
              </a:rPr>
              <a:t>выступают </a:t>
            </a:r>
            <a:r>
              <a:rPr lang="ru-RU" dirty="0" smtClean="0">
                <a:sym typeface="Wingdings" panose="05000000000000000000" pitchFamily="2" charset="2"/>
              </a:rPr>
              <a:t>родовые имена, </a:t>
            </a:r>
            <a:r>
              <a:rPr lang="ru-RU" dirty="0" smtClean="0">
                <a:sym typeface="Wingdings" panose="05000000000000000000" pitchFamily="2" charset="2"/>
              </a:rPr>
              <a:t>которые относятся не к </a:t>
            </a:r>
            <a:r>
              <a:rPr lang="ru-RU" dirty="0" smtClean="0">
                <a:sym typeface="Wingdings" panose="05000000000000000000" pitchFamily="2" charset="2"/>
              </a:rPr>
              <a:t>конкретному объекту мироздания, </a:t>
            </a:r>
            <a:r>
              <a:rPr lang="ru-RU" dirty="0" smtClean="0">
                <a:sym typeface="Wingdings" panose="05000000000000000000" pitchFamily="2" charset="2"/>
              </a:rPr>
              <a:t>но к классу в целом. По Падучевой такие существительные имеют </a:t>
            </a:r>
            <a:r>
              <a:rPr lang="ru-RU" dirty="0" err="1" smtClean="0">
                <a:sym typeface="Wingdings" panose="05000000000000000000" pitchFamily="2" charset="2"/>
              </a:rPr>
              <a:t>нереферентный</a:t>
            </a:r>
            <a:r>
              <a:rPr lang="ru-RU" dirty="0" smtClean="0">
                <a:sym typeface="Wingdings" panose="05000000000000000000" pitchFamily="2" charset="2"/>
              </a:rPr>
              <a:t> статус.</a:t>
            </a:r>
          </a:p>
          <a:p>
            <a:pPr marL="0" lvl="0" indent="0">
              <a:buNone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(26) 	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tə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̈də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	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jüksä-lä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i-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eš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лебедь-</a:t>
            </a:r>
            <a:r>
              <a:rPr lang="ru-RU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плыть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-npst.3sg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‘Она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плывет, как лебедь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pPr marL="0" lv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(27)	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kogo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ü-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большой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камень-</a:t>
            </a:r>
            <a:r>
              <a:rPr lang="ru-RU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US" sz="24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 	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š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alg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стоять-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npst.3s</a:t>
            </a: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как вон тот большой камень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5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</a:t>
            </a:r>
            <a:r>
              <a:rPr lang="en-US" dirty="0" err="1" smtClean="0"/>
              <a:t>equative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slon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/ 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slonla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kogo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слон-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Вася большой, как слон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29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Vas'a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lač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möskä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'=ok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 	точно 	медведь 	как=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/	</a:t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möskä-lä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=ok	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silan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‘Вася сильный, как медведь’</a:t>
            </a:r>
          </a:p>
          <a:p>
            <a:pPr marL="0" lv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1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</a:t>
            </a:r>
            <a:r>
              <a:rPr lang="en-US" dirty="0" smtClean="0"/>
              <a:t>simulative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AutoNum type="arabicParenBoth" startAt="30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Tə̈də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	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  /	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kol-la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i-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eš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 	рыба 	как   / 	рыба-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плыть-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плавает как рыба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30"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Pet'a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kü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kü-lä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šalg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	камень 	как   / 	камень-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стоять-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стоит как камень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53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Standart</a:t>
            </a:r>
            <a:r>
              <a:rPr lang="en-US" dirty="0"/>
              <a:t> </a:t>
            </a:r>
            <a:r>
              <a:rPr lang="en-US" dirty="0" err="1"/>
              <a:t>equative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457200" indent="-457200">
              <a:buFont typeface="Arial" panose="020B0604020202020204" pitchFamily="34" charset="0"/>
              <a:buAutoNum type="arabicParenBoth" startAt="32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Tə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̈də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̈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ät’a-žə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’=ok /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	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poss.3sg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empf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ät’a-žə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̈-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lä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=ok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ə̑sdə̑mə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 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poss.3sg-cmpr=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дурак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же дурак, как 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(33) 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Pet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’=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Петя-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empf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silan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	быть-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‘Вася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же сильный, как Петя’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60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Предыстория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Тужаров</a:t>
            </a:r>
            <a:r>
              <a:rPr lang="ru-RU" dirty="0" smtClean="0"/>
              <a:t>: </a:t>
            </a:r>
            <a:r>
              <a:rPr lang="ru-RU" dirty="0"/>
              <a:t>основная </a:t>
            </a:r>
            <a:r>
              <a:rPr lang="ru-RU" dirty="0" smtClean="0"/>
              <a:t>функция </a:t>
            </a:r>
            <a:r>
              <a:rPr lang="ru-RU" dirty="0"/>
              <a:t>сводится к выражению сравнения действия, состояния одного предмета </a:t>
            </a:r>
            <a:r>
              <a:rPr lang="ru-RU" dirty="0" smtClean="0"/>
              <a:t>с действием</a:t>
            </a:r>
            <a:r>
              <a:rPr lang="ru-RU" dirty="0"/>
              <a:t>, состоянием </a:t>
            </a:r>
            <a:r>
              <a:rPr lang="ru-RU" dirty="0" smtClean="0"/>
              <a:t>другого предмета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/>
              <a:t>Казанцева: </a:t>
            </a:r>
            <a:r>
              <a:rPr lang="ru-RU" dirty="0"/>
              <a:t>основная </a:t>
            </a:r>
            <a:r>
              <a:rPr lang="ru-RU" dirty="0" smtClean="0"/>
              <a:t>функция </a:t>
            </a:r>
            <a:r>
              <a:rPr lang="ru-RU" dirty="0"/>
              <a:t>– выражение сравнения одного предмета, явления, действия с </a:t>
            </a:r>
            <a:r>
              <a:rPr lang="ru-RU" dirty="0" smtClean="0"/>
              <a:t>другим </a:t>
            </a:r>
            <a:r>
              <a:rPr lang="ru-RU" dirty="0"/>
              <a:t>предметом, явлением, действием</a:t>
            </a:r>
            <a:r>
              <a:rPr lang="ru-RU" dirty="0" smtClean="0"/>
              <a:t>.</a:t>
            </a:r>
          </a:p>
          <a:p>
            <a:r>
              <a:rPr lang="ru-RU" b="1" dirty="0" err="1" smtClean="0"/>
              <a:t>Саваткова</a:t>
            </a:r>
            <a:r>
              <a:rPr lang="ru-RU" dirty="0"/>
              <a:t> </a:t>
            </a:r>
            <a:r>
              <a:rPr lang="ru-RU" dirty="0" smtClean="0"/>
              <a:t>выделяет следующие функции падежа:</a:t>
            </a:r>
          </a:p>
          <a:p>
            <a:pPr lvl="1"/>
            <a:r>
              <a:rPr lang="ru-RU" dirty="0" smtClean="0"/>
              <a:t>Сравнение или сопоставление с чем-либо</a:t>
            </a:r>
          </a:p>
          <a:p>
            <a:pPr lvl="1"/>
            <a:r>
              <a:rPr lang="ru-RU" dirty="0" smtClean="0"/>
              <a:t>Значение возможного возмещения, платы, обмена</a:t>
            </a:r>
          </a:p>
          <a:p>
            <a:pPr lvl="1"/>
            <a:r>
              <a:rPr lang="ru-RU" dirty="0" smtClean="0"/>
              <a:t>Кажущейся меры, степени</a:t>
            </a:r>
          </a:p>
          <a:p>
            <a:pPr lvl="1"/>
            <a:r>
              <a:rPr lang="ru-RU" dirty="0" smtClean="0"/>
              <a:t>Употребление в конструкции «играть во что-то»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85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Standart</a:t>
            </a:r>
            <a:r>
              <a:rPr lang="en-US" dirty="0"/>
              <a:t> </a:t>
            </a:r>
            <a:r>
              <a:rPr lang="en-US" dirty="0" smtClean="0"/>
              <a:t>simulative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AutoNum type="arabicParenBoth" startAt="34"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kogo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	тот 	большой 	камень-</a:t>
            </a:r>
            <a:r>
              <a:rPr lang="ru-RU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en-US" sz="2000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 		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š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alg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камень 	как 	стоять-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npst.3s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Петя стоит как вон тот большой камень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en-US" sz="2000" cap="smal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Both" startAt="34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4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Phrases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360" y="2788920"/>
            <a:ext cx="7955280" cy="406908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Хаспельмат</a:t>
            </a:r>
            <a:r>
              <a:rPr lang="ru-RU" b="1" dirty="0" smtClean="0"/>
              <a:t> (1998)</a:t>
            </a:r>
            <a:r>
              <a:rPr lang="ru-RU" dirty="0" smtClean="0"/>
              <a:t>: </a:t>
            </a:r>
            <a:r>
              <a:rPr lang="ru-RU" i="1" dirty="0" smtClean="0"/>
              <a:t>«</a:t>
            </a:r>
            <a:r>
              <a:rPr lang="en-US" i="1" dirty="0" smtClean="0"/>
              <a:t>RP express the role or function in which a participant appears. A RP can be thought as a secondary predication over a participant which is referentially controlled by that participant</a:t>
            </a:r>
            <a:r>
              <a:rPr lang="ru-RU" i="1" dirty="0" smtClean="0"/>
              <a:t>»</a:t>
            </a:r>
            <a:r>
              <a:rPr lang="en-US" i="1" dirty="0"/>
              <a:t>.</a:t>
            </a:r>
            <a:endParaRPr lang="ru-RU" i="1" dirty="0" smtClean="0"/>
          </a:p>
          <a:p>
            <a:r>
              <a:rPr lang="ru-RU" b="1" dirty="0" err="1" smtClean="0"/>
              <a:t>Тужаров</a:t>
            </a:r>
            <a:r>
              <a:rPr lang="ru-RU" dirty="0" smtClean="0"/>
              <a:t>: «</a:t>
            </a:r>
            <a:r>
              <a:rPr lang="ru-RU" i="1" dirty="0" smtClean="0"/>
              <a:t>В </a:t>
            </a:r>
            <a:r>
              <a:rPr lang="ru-RU" i="1" dirty="0"/>
              <a:t>какой должности выступает субъект, в качестве чего рассматривается </a:t>
            </a:r>
            <a:r>
              <a:rPr lang="ru-RU" i="1" dirty="0" smtClean="0"/>
              <a:t>предмет»</a:t>
            </a:r>
            <a:endParaRPr lang="ru-RU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2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phrases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Xoza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      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äš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kogo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хозяин-</a:t>
            </a:r>
            <a:r>
              <a:rPr lang="ru-RU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встретить-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pf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большой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	*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гость как    / 	*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гость-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‘Хозяева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встретили его как дорогого гостя’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	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šə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zarak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	 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старший.брат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младшая.сестра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как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ə̈zäk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šə̑zarak-la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старший.брат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младшая.сестра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быть-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брат и сестра’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стандарта сравнения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i="1" dirty="0" smtClean="0"/>
              <a:t>-</a:t>
            </a:r>
            <a:r>
              <a:rPr lang="ru-RU" sz="2000" b="1" i="1" dirty="0" err="1" smtClean="0"/>
              <a:t>la</a:t>
            </a:r>
            <a:r>
              <a:rPr lang="ru-RU" sz="2000" b="1" i="1" dirty="0" smtClean="0"/>
              <a:t>/</a:t>
            </a:r>
            <a:r>
              <a:rPr lang="ru-RU" sz="2000" b="1" i="1" dirty="0" err="1" smtClean="0"/>
              <a:t>lä</a:t>
            </a:r>
            <a:r>
              <a:rPr lang="ru-RU" sz="2000" b="1" dirty="0" smtClean="0"/>
              <a:t> </a:t>
            </a:r>
            <a:r>
              <a:rPr lang="ru-RU" sz="2000" b="1" dirty="0"/>
              <a:t>присоединяется к основе </a:t>
            </a:r>
            <a:r>
              <a:rPr lang="ru-RU" sz="2000" b="1" dirty="0" smtClean="0"/>
              <a:t>имени:</a:t>
            </a:r>
          </a:p>
          <a:p>
            <a:pPr marL="0" lv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(37)</a:t>
            </a:r>
            <a:r>
              <a:rPr lang="ru-RU" b="1" dirty="0" smtClean="0"/>
              <a:t>	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ə̈-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šə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	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rg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ə̑ž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тот-</a:t>
            </a:r>
            <a:r>
              <a:rPr lang="en-US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</a:t>
            </a: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сердце-</a:t>
            </a:r>
            <a:r>
              <a:rPr lang="en-US" sz="18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</a:t>
            </a: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волноваться-</a:t>
            </a:r>
            <a:r>
              <a:rPr lang="en-US" sz="18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18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18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птица-</a:t>
            </a:r>
            <a:r>
              <a:rPr lang="en-US" sz="18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‘Ее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трепетало как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птичка’</a:t>
            </a:r>
          </a:p>
          <a:p>
            <a:pPr marL="457200" lvl="0" indent="-457200">
              <a:buAutoNum type="arabicPeriod" startAt="2"/>
            </a:pPr>
            <a:r>
              <a:rPr lang="ru-RU" sz="2000" b="1" i="1" dirty="0" smtClean="0"/>
              <a:t>-</a:t>
            </a:r>
            <a:r>
              <a:rPr lang="ru-RU" sz="2000" b="1" i="1" dirty="0" err="1" smtClean="0"/>
              <a:t>la</a:t>
            </a:r>
            <a:r>
              <a:rPr lang="ru-RU" sz="2000" b="1" i="1" dirty="0" smtClean="0"/>
              <a:t>/</a:t>
            </a:r>
            <a:r>
              <a:rPr lang="ru-RU" sz="2000" b="1" i="1" dirty="0" err="1" smtClean="0"/>
              <a:t>lä</a:t>
            </a:r>
            <a:r>
              <a:rPr lang="ru-RU" sz="2000" b="1" i="1" dirty="0" smtClean="0"/>
              <a:t> </a:t>
            </a:r>
            <a:r>
              <a:rPr lang="ru-RU" sz="2000" b="1" dirty="0" smtClean="0"/>
              <a:t>присоединяется к причастию на </a:t>
            </a:r>
            <a:r>
              <a:rPr lang="ru-RU" sz="2000" b="1" i="1" dirty="0" smtClean="0"/>
              <a:t>-</a:t>
            </a:r>
            <a:r>
              <a:rPr lang="ru-RU" sz="2000" b="1" i="1" dirty="0" err="1" smtClean="0"/>
              <a:t>mə</a:t>
            </a:r>
            <a:r>
              <a:rPr lang="ru-RU" sz="2000" b="1" i="1" dirty="0" smtClean="0"/>
              <a:t>̑-</a:t>
            </a:r>
            <a:r>
              <a:rPr lang="ru-RU" sz="2000" i="1" dirty="0" smtClean="0"/>
              <a:t>,</a:t>
            </a:r>
            <a:r>
              <a:rPr lang="ru-RU" sz="2000" dirty="0" smtClean="0"/>
              <a:t> а зависимое от этого причастия имя при этом остается в падеже, которого требует глагол:</a:t>
            </a:r>
            <a:endParaRPr lang="ru-RU" sz="2000" dirty="0"/>
          </a:p>
          <a:p>
            <a:pPr marL="457200" lvl="1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(38) 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Jur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vädrä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gə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̑c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 	ведро 	из 	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optal-mə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̑-la 		jur-ə̑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наливать-</a:t>
            </a:r>
            <a:r>
              <a:rPr lang="fr-FR" sz="18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nmz-cmpr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литься</a:t>
            </a:r>
            <a:r>
              <a:rPr lang="ru-RU" sz="18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18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perf.3sg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 лил как из ведра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dirty="0" smtClean="0"/>
              <a:t>	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стандарта сравнения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2000" b="1" dirty="0" smtClean="0"/>
              <a:t>Имя сохраняет то же падежное (послеложное) оформление, но к нему присоединяется </a:t>
            </a:r>
            <a:r>
              <a:rPr lang="ru-RU" sz="2000" b="1" i="1" dirty="0" smtClean="0"/>
              <a:t>-</a:t>
            </a:r>
            <a:r>
              <a:rPr lang="ru-RU" sz="2000" b="1" i="1" dirty="0" err="1" smtClean="0"/>
              <a:t>la</a:t>
            </a:r>
            <a:r>
              <a:rPr lang="ru-RU" sz="2000" b="1" i="1" dirty="0" smtClean="0"/>
              <a:t>/</a:t>
            </a:r>
            <a:r>
              <a:rPr lang="ru-RU" sz="2000" b="1" i="1" dirty="0" err="1" smtClean="0"/>
              <a:t>lä</a:t>
            </a:r>
            <a:r>
              <a:rPr lang="ru-RU" sz="2000" b="1" i="1" dirty="0" smtClean="0"/>
              <a:t>:</a:t>
            </a:r>
          </a:p>
          <a:p>
            <a:pPr marL="0" lvl="0" indent="0">
              <a:spcAft>
                <a:spcPts val="0"/>
              </a:spcAft>
              <a:buSzPts val="1200"/>
              <a:buNone/>
            </a:pPr>
            <a:r>
              <a:rPr lang="ru-RU" sz="2000" b="1" i="1" dirty="0" smtClean="0"/>
              <a:t>	</a:t>
            </a:r>
            <a:r>
              <a:rPr lang="ru-RU" sz="2000" dirty="0" smtClean="0"/>
              <a:t>(39)</a:t>
            </a:r>
            <a:r>
              <a:rPr lang="ru-RU" sz="2000" b="1" i="1" dirty="0" smtClean="0"/>
              <a:t>	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ä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šə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̈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тот    	паук           	от   </a:t>
            </a:r>
            <a:b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en-US" sz="18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</a:t>
            </a:r>
            <a:r>
              <a:rPr lang="ru-RU" sz="18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šə</a:t>
            </a:r>
            <a:r>
              <a:rPr lang="ru-RU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̈</a:t>
            </a:r>
            <a:r>
              <a:rPr lang="en-US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ä </a:t>
            </a:r>
            <a:r>
              <a:rPr lang="en-US" sz="1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ä=</a:t>
            </a:r>
            <a:r>
              <a:rPr lang="en-US" sz="1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ü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br>
              <a:rPr 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муха       	от-</a:t>
            </a:r>
            <a:r>
              <a:rPr lang="en-US" sz="18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cmpr</a:t>
            </a:r>
            <a:r>
              <a:rPr lang="ru-RU" sz="18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18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emph</a:t>
            </a:r>
            <a:r>
              <a:rPr lang="ru-RU" sz="18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	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бояться-</a:t>
            </a:r>
            <a:r>
              <a:rPr lang="en-US" sz="18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npst</a:t>
            </a:r>
            <a:r>
              <a:rPr lang="ru-RU" sz="18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.3</a:t>
            </a:r>
            <a:r>
              <a:rPr lang="en-US" sz="18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sg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‘Он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боится пауков как мух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SzPct val="100000"/>
              <a:buAutoNum type="arabicPeriod" startAt="4"/>
            </a:pPr>
            <a:r>
              <a:rPr lang="en-US" sz="2000" b="1" dirty="0" smtClean="0"/>
              <a:t>-</a:t>
            </a:r>
            <a:r>
              <a:rPr lang="ru-RU" sz="2000" b="1" dirty="0" err="1" smtClean="0"/>
              <a:t>la</a:t>
            </a:r>
            <a:r>
              <a:rPr lang="ru-RU" sz="2000" b="1" dirty="0" smtClean="0"/>
              <a:t>/</a:t>
            </a:r>
            <a:r>
              <a:rPr lang="ru-RU" sz="2000" b="1" dirty="0" err="1" smtClean="0"/>
              <a:t>lä</a:t>
            </a:r>
            <a:r>
              <a:rPr lang="ru-RU" sz="2000" b="1" dirty="0" smtClean="0"/>
              <a:t> присоединяется к </a:t>
            </a:r>
            <a:r>
              <a:rPr lang="ru-RU" sz="2000" b="1" dirty="0" err="1" smtClean="0"/>
              <a:t>аттрибутивизатору</a:t>
            </a:r>
            <a:r>
              <a:rPr lang="ru-RU" sz="2000" b="1" dirty="0" smtClean="0"/>
              <a:t> </a:t>
            </a:r>
            <a:r>
              <a:rPr lang="ru-RU" sz="2000" b="1" i="1" dirty="0" smtClean="0"/>
              <a:t>-š-,</a:t>
            </a:r>
            <a:r>
              <a:rPr lang="ru-RU" sz="2000" dirty="0" smtClean="0"/>
              <a:t> который в свою очередь может присоединяться к некоторым падежам либо к основе:</a:t>
            </a:r>
            <a:endParaRPr lang="ru-RU" sz="2000" dirty="0"/>
          </a:p>
          <a:p>
            <a:pPr marL="0" lvl="0" indent="0">
              <a:spcAft>
                <a:spcPts val="0"/>
              </a:spcAft>
              <a:buSzPts val="1200"/>
              <a:buNone/>
            </a:pPr>
            <a:r>
              <a:rPr lang="ru-RU" sz="2000" dirty="0"/>
              <a:t>	</a:t>
            </a:r>
            <a:r>
              <a:rPr lang="ru-RU" sz="2000" dirty="0" smtClean="0"/>
              <a:t>(40)	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Ton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ru-RU" sz="20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žə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̑ 	 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ə̈   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b="1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pazar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ə̑š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ə̑-š-</a:t>
            </a:r>
            <a:r>
              <a:rPr lang="en-US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vid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-ä</a:t>
            </a:r>
            <a:b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дома-</a:t>
            </a:r>
            <a:r>
              <a:rPr lang="en-US" sz="16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poss</a:t>
            </a:r>
            <a:r>
              <a:rPr lang="ru-RU" sz="16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.3</a:t>
            </a:r>
            <a:r>
              <a:rPr lang="en-US" sz="16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sg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	тот 	базар-</a:t>
            </a:r>
            <a:r>
              <a:rPr lang="en-US" sz="16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ru-RU" sz="16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6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attr</a:t>
            </a:r>
            <a:r>
              <a:rPr lang="ru-RU" sz="16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600" cap="small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cmpr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вести-</a:t>
            </a:r>
            <a:r>
              <a:rPr lang="en-US" sz="1600" cap="small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npst</a:t>
            </a:r>
            <a:r>
              <a:rPr lang="ru-RU" sz="1600" cap="small" dirty="0">
                <a:latin typeface="Times New Roman" panose="02020603050405020304" pitchFamily="18" charset="0"/>
                <a:ea typeface="Times New Roman" panose="02020603050405020304" pitchFamily="18" charset="0"/>
              </a:rPr>
              <a:t>.3</a:t>
            </a:r>
            <a:r>
              <a:rPr lang="en-US" sz="16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u-RU" sz="16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cap="small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‘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Дома он ведет себя как на базаре’</a:t>
            </a:r>
          </a:p>
          <a:p>
            <a:pPr marL="0" lvl="0" indent="0">
              <a:spcAft>
                <a:spcPts val="0"/>
              </a:spcAft>
              <a:buSzPct val="100000"/>
              <a:buNone/>
            </a:pPr>
            <a:endParaRPr lang="ru-RU" sz="2000" dirty="0" smtClean="0"/>
          </a:p>
          <a:p>
            <a:pPr marL="457200" lvl="0" indent="-457200">
              <a:spcAft>
                <a:spcPts val="0"/>
              </a:spcAft>
              <a:buSzPts val="1200"/>
              <a:buAutoNum type="arabicPeriod" startAt="4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71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602067"/>
              </p:ext>
            </p:extLst>
          </p:nvPr>
        </p:nvGraphicFramePr>
        <p:xfrm>
          <a:off x="274321" y="563563"/>
          <a:ext cx="8869679" cy="5484042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006224"/>
                <a:gridCol w="1360266"/>
                <a:gridCol w="1431633"/>
                <a:gridCol w="1602877"/>
                <a:gridCol w="1623935"/>
                <a:gridCol w="1844744"/>
              </a:tblGrid>
              <a:tr h="1781579">
                <a:tc>
                  <a:txBody>
                    <a:bodyPr/>
                    <a:lstStyle/>
                    <a:p>
                      <a:pPr marL="45720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Субъект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Прямой объект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Непрямой </a:t>
                      </a:r>
                      <a:r>
                        <a:rPr lang="ru-RU" sz="1400" dirty="0">
                          <a:effectLst/>
                        </a:rPr>
                        <a:t>объект</a:t>
                      </a: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Косвенный объект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Место/время</a:t>
                      </a:r>
                    </a:p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382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+</a:t>
                      </a:r>
                      <a:endParaRPr lang="ru-RU" sz="2400" dirty="0">
                        <a:effectLst/>
                      </a:endParaRP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-</a:t>
                      </a:r>
                      <a:endParaRPr lang="ru-RU" sz="2400" dirty="0">
                        <a:effectLst/>
                      </a:endParaRP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72392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+</a:t>
                      </a:r>
                      <a:endParaRPr lang="ru-RU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+</a:t>
                      </a:r>
                      <a:endParaRPr lang="ru-RU" sz="24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4746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 </a:t>
                      </a:r>
                      <a:r>
                        <a:rPr lang="ru-RU" sz="2400" dirty="0" smtClean="0">
                          <a:effectLst/>
                        </a:rPr>
                        <a:t>(=</a:t>
                      </a:r>
                      <a:r>
                        <a:rPr lang="en-US" sz="2400" smtClean="0">
                          <a:effectLst/>
                        </a:rPr>
                        <a:t>I</a:t>
                      </a:r>
                      <a:r>
                        <a:rPr lang="ru-RU" sz="2400" smtClean="0">
                          <a:effectLst/>
                        </a:rPr>
                        <a:t>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-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+</a:t>
                      </a:r>
                      <a:endParaRPr lang="ru-RU" sz="2400" dirty="0">
                        <a:effectLst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18045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IV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+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746126"/>
            <a:ext cx="6377940" cy="1293028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94360" y="2039154"/>
            <a:ext cx="7955280" cy="4069080"/>
          </a:xfrm>
        </p:spPr>
        <p:txBody>
          <a:bodyPr/>
          <a:lstStyle/>
          <a:p>
            <a:pPr marL="285750" indent="-285750"/>
            <a:endParaRPr lang="ru-RU" dirty="0" smtClean="0"/>
          </a:p>
          <a:p>
            <a:pPr marL="285750" indent="-285750"/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55" y="2404279"/>
            <a:ext cx="3731090" cy="32407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83" y="2768648"/>
            <a:ext cx="4640162" cy="261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8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050" y="171016"/>
            <a:ext cx="3769200" cy="6686984"/>
          </a:xfrm>
        </p:spPr>
      </p:pic>
    </p:spTree>
    <p:extLst>
      <p:ext uri="{BB962C8B-B14F-4D97-AF65-F5344CB8AC3E}">
        <p14:creationId xmlns:p14="http://schemas.microsoft.com/office/powerpoint/2010/main" val="324146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Казанцева, </a:t>
            </a:r>
            <a:r>
              <a:rPr lang="ru-RU" dirty="0" smtClean="0"/>
              <a:t>И. В. </a:t>
            </a:r>
            <a:r>
              <a:rPr lang="ru-RU" i="1" dirty="0" smtClean="0"/>
              <a:t>Функционально-семантическое поле </a:t>
            </a:r>
            <a:r>
              <a:rPr lang="ru-RU" i="1" dirty="0" err="1"/>
              <a:t>компаративности</a:t>
            </a:r>
            <a:r>
              <a:rPr lang="ru-RU" i="1" dirty="0"/>
              <a:t> </a:t>
            </a:r>
            <a:r>
              <a:rPr lang="ru-RU" i="1" dirty="0" smtClean="0"/>
              <a:t>в марийском </a:t>
            </a:r>
            <a:r>
              <a:rPr lang="ru-RU" i="1" dirty="0"/>
              <a:t>литературном языке</a:t>
            </a:r>
            <a:r>
              <a:rPr lang="ru-RU" dirty="0"/>
              <a:t> : [Электронный ресурс] </a:t>
            </a:r>
            <a:r>
              <a:rPr lang="ru-RU" dirty="0" smtClean="0"/>
              <a:t>: </a:t>
            </a:r>
            <a:r>
              <a:rPr lang="ru-RU" dirty="0" err="1" smtClean="0"/>
              <a:t>Дис</a:t>
            </a:r>
            <a:r>
              <a:rPr lang="ru-RU" dirty="0"/>
              <a:t>. ... канд. </a:t>
            </a:r>
            <a:r>
              <a:rPr lang="ru-RU" dirty="0" err="1"/>
              <a:t>филол</a:t>
            </a:r>
            <a:r>
              <a:rPr lang="ru-RU" dirty="0"/>
              <a:t>. наук : 10.02.22. </a:t>
            </a:r>
            <a:r>
              <a:rPr lang="ru-RU" dirty="0" err="1" smtClean="0"/>
              <a:t>ЙошкарОла</a:t>
            </a:r>
            <a:r>
              <a:rPr lang="ru-RU" dirty="0" smtClean="0"/>
              <a:t>: РГБ, 2005 </a:t>
            </a:r>
            <a:r>
              <a:rPr lang="ru-RU" dirty="0"/>
              <a:t>(Из фондов Российской </a:t>
            </a:r>
            <a:r>
              <a:rPr lang="ru-RU" dirty="0" smtClean="0"/>
              <a:t>Государственной Библиотеки</a:t>
            </a:r>
            <a:r>
              <a:rPr lang="ru-RU" dirty="0"/>
              <a:t>)</a:t>
            </a:r>
          </a:p>
          <a:p>
            <a:r>
              <a:rPr lang="ru-RU" dirty="0"/>
              <a:t>Падучева Е.В. Денотативный статус именной группы и его отражение в семантическом представлении предложения. НТИ Сер.2,1979 №9, 25-31</a:t>
            </a:r>
            <a:endParaRPr lang="ru-RU" dirty="0" smtClean="0"/>
          </a:p>
          <a:p>
            <a:r>
              <a:rPr lang="ru-RU" dirty="0" err="1"/>
              <a:t>Саваткова</a:t>
            </a:r>
            <a:r>
              <a:rPr lang="ru-RU" dirty="0"/>
              <a:t>, </a:t>
            </a:r>
            <a:r>
              <a:rPr lang="ru-RU" dirty="0" smtClean="0"/>
              <a:t>А.А. </a:t>
            </a:r>
            <a:r>
              <a:rPr lang="ru-RU" dirty="0"/>
              <a:t>Горное наречие марийского языка. </a:t>
            </a:r>
            <a:r>
              <a:rPr lang="ru-RU" dirty="0" err="1"/>
              <a:t>Сомбатхей</a:t>
            </a:r>
            <a:r>
              <a:rPr lang="ru-RU" dirty="0"/>
              <a:t>: 2002.</a:t>
            </a:r>
            <a:endParaRPr lang="ru-RU" dirty="0" smtClean="0"/>
          </a:p>
          <a:p>
            <a:r>
              <a:rPr lang="ru-RU" dirty="0" err="1" smtClean="0"/>
              <a:t>Тужаров</a:t>
            </a:r>
            <a:r>
              <a:rPr lang="ru-RU" dirty="0"/>
              <a:t>, Г. М. 1987. </a:t>
            </a:r>
            <a:r>
              <a:rPr lang="ru-RU" i="1" dirty="0"/>
              <a:t>Грамматические категории имени существительного в марийском языке</a:t>
            </a:r>
            <a:r>
              <a:rPr lang="ru-RU" dirty="0"/>
              <a:t>. – Йошкар-Ола : Марийское книжное издательство.</a:t>
            </a:r>
          </a:p>
          <a:p>
            <a:r>
              <a:rPr lang="ru-RU" dirty="0" err="1"/>
              <a:t>Alhoniemi</a:t>
            </a:r>
            <a:r>
              <a:rPr lang="ru-RU" dirty="0"/>
              <a:t> A. 1993. </a:t>
            </a:r>
            <a:r>
              <a:rPr lang="ru-RU" i="1" dirty="0" err="1"/>
              <a:t>Grammatik</a:t>
            </a:r>
            <a:r>
              <a:rPr lang="ru-RU" i="1" dirty="0"/>
              <a:t> </a:t>
            </a:r>
            <a:r>
              <a:rPr lang="ru-RU" i="1" dirty="0" err="1"/>
              <a:t>des</a:t>
            </a:r>
            <a:r>
              <a:rPr lang="ru-RU" i="1" dirty="0"/>
              <a:t> </a:t>
            </a:r>
            <a:r>
              <a:rPr lang="ru-RU" i="1" dirty="0" err="1"/>
              <a:t>Tscheremissischen</a:t>
            </a:r>
            <a:r>
              <a:rPr lang="ru-RU" i="1" dirty="0"/>
              <a:t> (</a:t>
            </a:r>
            <a:r>
              <a:rPr lang="ru-RU" i="1" dirty="0" err="1"/>
              <a:t>Mari</a:t>
            </a:r>
            <a:r>
              <a:rPr lang="ru-RU" dirty="0"/>
              <a:t>). - </a:t>
            </a:r>
            <a:r>
              <a:rPr lang="ru-RU" dirty="0" err="1"/>
              <a:t>Hamburg</a:t>
            </a:r>
            <a:r>
              <a:rPr lang="ru-RU" dirty="0"/>
              <a:t>: </a:t>
            </a:r>
            <a:r>
              <a:rPr lang="ru-RU" dirty="0" err="1"/>
              <a:t>Buske</a:t>
            </a:r>
            <a:r>
              <a:rPr lang="ru-RU" dirty="0"/>
              <a:t>.</a:t>
            </a:r>
          </a:p>
          <a:p>
            <a:r>
              <a:rPr lang="en-US" dirty="0" err="1"/>
              <a:t>Haspelmath</a:t>
            </a:r>
            <a:r>
              <a:rPr lang="en-US" dirty="0"/>
              <a:t>, Martin &amp; Oda Buchholz. 1998. </a:t>
            </a:r>
            <a:r>
              <a:rPr lang="en-US" i="1" dirty="0" err="1"/>
              <a:t>Equative</a:t>
            </a:r>
            <a:r>
              <a:rPr lang="en-US" i="1" dirty="0"/>
              <a:t> and </a:t>
            </a:r>
            <a:r>
              <a:rPr lang="en-US" i="1" dirty="0" err="1"/>
              <a:t>similative</a:t>
            </a:r>
            <a:r>
              <a:rPr lang="en-US" i="1" dirty="0"/>
              <a:t> constructions in the languages of Europe</a:t>
            </a:r>
            <a:r>
              <a:rPr lang="en-US" dirty="0"/>
              <a:t>. In: van der </a:t>
            </a:r>
            <a:r>
              <a:rPr lang="en-US" dirty="0" err="1"/>
              <a:t>Auwera</a:t>
            </a:r>
            <a:r>
              <a:rPr lang="en-US" dirty="0"/>
              <a:t>, Johan (ed.). Adverbial constructions in the languages of Europe, pp. 277-334. </a:t>
            </a:r>
            <a:r>
              <a:rPr lang="ru-RU" dirty="0" err="1"/>
              <a:t>Berlin</a:t>
            </a:r>
            <a:r>
              <a:rPr lang="ru-RU" dirty="0"/>
              <a:t>: </a:t>
            </a:r>
            <a:r>
              <a:rPr lang="ru-RU" dirty="0" err="1"/>
              <a:t>Mouton</a:t>
            </a:r>
            <a:r>
              <a:rPr lang="ru-RU" dirty="0"/>
              <a:t> </a:t>
            </a:r>
            <a:r>
              <a:rPr lang="ru-RU" dirty="0" err="1"/>
              <a:t>de</a:t>
            </a:r>
            <a:r>
              <a:rPr lang="ru-RU" dirty="0"/>
              <a:t> </a:t>
            </a:r>
            <a:r>
              <a:rPr lang="ru-RU" dirty="0" err="1"/>
              <a:t>Gruyter</a:t>
            </a:r>
            <a:r>
              <a:rPr lang="ru-RU" dirty="0" smtClean="0"/>
              <a:t>.</a:t>
            </a:r>
          </a:p>
          <a:p>
            <a:r>
              <a:rPr lang="fr-FR" dirty="0" smtClean="0"/>
              <a:t>Haspelmath</a:t>
            </a:r>
            <a:r>
              <a:rPr lang="fr-FR" dirty="0"/>
              <a:t>, Martin &amp; the Leipzig Equative Constructions </a:t>
            </a:r>
            <a:r>
              <a:rPr lang="fr-FR" dirty="0" smtClean="0"/>
              <a:t>Team</a:t>
            </a:r>
            <a:r>
              <a:rPr lang="ru-RU" dirty="0" smtClean="0"/>
              <a:t>.</a:t>
            </a:r>
            <a:r>
              <a:rPr lang="fr-FR" dirty="0"/>
              <a:t> </a:t>
            </a:r>
            <a:r>
              <a:rPr lang="fr-FR" i="1" dirty="0"/>
              <a:t>Equative constructions in world-wide perspective</a:t>
            </a:r>
            <a:r>
              <a:rPr lang="fr-FR" dirty="0"/>
              <a:t>. In:  Treis, Yvonne &amp; Vanhove, Martine (eds.) </a:t>
            </a:r>
            <a:r>
              <a:rPr lang="fr-FR" i="1" dirty="0"/>
              <a:t>Similative and equative constructions: A cross-linguistic perspective</a:t>
            </a:r>
            <a:r>
              <a:rPr lang="fr-FR" dirty="0"/>
              <a:t>. Amsterdam: Benjamins (to appear) 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Предыстория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Саваткова</a:t>
            </a:r>
            <a:r>
              <a:rPr lang="ru-RU" dirty="0" smtClean="0"/>
              <a:t>: наречный суффикс </a:t>
            </a:r>
            <a:r>
              <a:rPr lang="ru-RU" i="1" dirty="0"/>
              <a:t>-</a:t>
            </a:r>
            <a:r>
              <a:rPr lang="en-US" i="1" dirty="0" smtClean="0"/>
              <a:t>la</a:t>
            </a:r>
            <a:r>
              <a:rPr lang="ru-RU" dirty="0" smtClean="0"/>
              <a:t>, который образует наречия со значением сопоставления и сравнения от существительных, прилагательных и местоимений. </a:t>
            </a:r>
          </a:p>
          <a:p>
            <a:r>
              <a:rPr lang="ru-RU" dirty="0"/>
              <a:t>П</a:t>
            </a:r>
            <a:r>
              <a:rPr lang="ru-RU" dirty="0" smtClean="0"/>
              <a:t>рисоединяясь к основам наречий, суффикс придает им оттенок неопределенности:</a:t>
            </a:r>
          </a:p>
          <a:p>
            <a:pPr lvl="1"/>
            <a:r>
              <a:rPr lang="en-US" dirty="0" err="1"/>
              <a:t>p</a:t>
            </a:r>
            <a:r>
              <a:rPr lang="en-US" dirty="0" err="1" smtClean="0"/>
              <a:t>akə</a:t>
            </a:r>
            <a:r>
              <a:rPr lang="en-US" dirty="0" smtClean="0"/>
              <a:t>̑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pakə̑la</a:t>
            </a:r>
            <a:r>
              <a:rPr lang="en-US" dirty="0" smtClean="0">
                <a:sym typeface="Wingdings" panose="05000000000000000000" pitchFamily="2" charset="2"/>
              </a:rPr>
              <a:t> (</a:t>
            </a:r>
            <a:r>
              <a:rPr lang="ru-RU" dirty="0" smtClean="0">
                <a:sym typeface="Wingdings" panose="05000000000000000000" pitchFamily="2" charset="2"/>
              </a:rPr>
              <a:t>подальше)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Предыстория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Алхониеми</a:t>
            </a:r>
            <a:r>
              <a:rPr lang="ru-RU" dirty="0" smtClean="0"/>
              <a:t> выделяет следующие пять значений суффикса:</a:t>
            </a:r>
          </a:p>
          <a:p>
            <a:pPr lvl="1"/>
            <a:r>
              <a:rPr lang="ru-RU" dirty="0" smtClean="0"/>
              <a:t>Сравнение</a:t>
            </a:r>
          </a:p>
          <a:p>
            <a:pPr lvl="1"/>
            <a:r>
              <a:rPr lang="ru-RU" dirty="0" smtClean="0"/>
              <a:t>Сравнение при глаголах чувственного восприятия </a:t>
            </a:r>
            <a:r>
              <a:rPr lang="en-US" dirty="0" err="1" smtClean="0"/>
              <a:t>čüčäš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err="1" smtClean="0"/>
              <a:t>kajaš</a:t>
            </a:r>
            <a:endParaRPr lang="en-US" dirty="0" smtClean="0"/>
          </a:p>
          <a:p>
            <a:pPr lvl="1"/>
            <a:r>
              <a:rPr lang="ru-RU" dirty="0" smtClean="0"/>
              <a:t>Цена действия купли-продажи</a:t>
            </a:r>
          </a:p>
          <a:p>
            <a:pPr lvl="1"/>
            <a:r>
              <a:rPr lang="ru-RU" dirty="0" smtClean="0"/>
              <a:t>В значении разговаривать на языке</a:t>
            </a:r>
            <a:endParaRPr lang="ru-RU" dirty="0"/>
          </a:p>
          <a:p>
            <a:pPr lvl="1"/>
            <a:r>
              <a:rPr lang="ru-RU" dirty="0" smtClean="0"/>
              <a:t>В значении играть во что-то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Играть во что-то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t’et’ä-vlä          </a:t>
            </a:r>
            <a:r>
              <a:rPr lang="fr-F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top-la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mad-ə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̑-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npst.pl-3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играют в мяч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2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a-la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mä 	mad-ə̑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li-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s?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	играть-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быть-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что мы будем играть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?’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gitar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š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гитара-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играть-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npst.3sg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на гитаре’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AutoNum type="arabicParenBoth" startAt="2"/>
            </a:pP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58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Разговаривать на языке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ru-RU" dirty="0" smtClean="0"/>
              <a:t>	</a:t>
            </a:r>
            <a:r>
              <a:rPr lang="es-E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tə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̈də̈  		</a:t>
            </a:r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mar-la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s-E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pop-a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марийский-</a:t>
            </a:r>
            <a:r>
              <a:rPr lang="ru-RU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говорить-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npst.3sg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по-марийски’</a:t>
            </a:r>
          </a:p>
          <a:p>
            <a:pPr marL="457200" lvl="0" indent="-457200">
              <a:buAutoNum type="arabicParenBoth" startAt="5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maxan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dono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	*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poped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язык 	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/	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говорить-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‘На каком языке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говорите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?’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AutoNum type="arabicParenBoth" startAt="6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tə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̈də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mə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don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t’ät’a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don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-poss.1sg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popə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̑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mə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̑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  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t’ät’a-lä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nmz-cmpr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pop-a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говорить-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npst.3sg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разговаривает со мной, как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по-детски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6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en-US" i="1" dirty="0" smtClean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̈də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kart-la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mad-ə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̑š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b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šaxmat-la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jažon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nmz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/*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axmat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в карты так же хорошо, как в шахматы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тот 	мариец-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		/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nmz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		говорить-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‘Он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по-марийски так же хорошо, как по-русски’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20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Цена действия купли-продажи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(9)</a:t>
            </a:r>
            <a:r>
              <a:rPr lang="fr-FR" i="1" dirty="0" smtClean="0"/>
              <a:t>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̑š-em              </a:t>
            </a:r>
            <a:r>
              <a:rPr lang="fr-FR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oksa-la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a-t    </a:t>
            </a:r>
            <a:b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poss.1sg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neg.npst-2sg</a:t>
            </a:r>
            <a:r>
              <a:rPr lang="fr-FR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näl</a:t>
            </a:r>
            <a:b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купить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‘Ум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деньги не купишь’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pazar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kurtk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Ваня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базар-</a:t>
            </a:r>
            <a:r>
              <a:rPr lang="en-US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куртка-</a:t>
            </a:r>
            <a:r>
              <a:rPr lang="ru-RU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tabak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/	</a:t>
            </a:r>
            <a:r>
              <a:rPr lang="en-US" b="1" i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tabak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табак-</a:t>
            </a:r>
            <a:r>
              <a:rPr lang="ru-RU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/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табак-</a:t>
            </a:r>
            <a:r>
              <a:rPr lang="en-US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купить-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pst.3sg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Ваня купил куртку на базаре за табак’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Купля-продажа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(11)</a:t>
            </a:r>
            <a:r>
              <a:rPr lang="ru-RU" i="1" dirty="0" smtClean="0"/>
              <a:t>	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-ä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kurtk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ə̑-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ə̈ž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я.</a:t>
            </a:r>
            <a:r>
              <a:rPr lang="ru-RU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купить-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pf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куртка-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тысяча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 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ä-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купил куртку за тысячу рублей’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(12)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ə̑ž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teng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ä-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kurtk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ə̈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я.</a:t>
            </a:r>
            <a:r>
              <a:rPr lang="en-US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монета-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cmpr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куртка-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talt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-ə̑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обменять-</a:t>
            </a:r>
            <a:r>
              <a:rPr lang="en-US" sz="2000" cap="sm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pst</a:t>
            </a:r>
            <a:r>
              <a:rPr lang="ru-RU" sz="2000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поменял куртку на тысячу рублей’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994</TotalTime>
  <Words>812</Words>
  <Application>Microsoft Office PowerPoint</Application>
  <PresentationFormat>Экран (4:3)</PresentationFormat>
  <Paragraphs>226</Paragraphs>
  <Slides>28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Calibri</vt:lpstr>
      <vt:lpstr>Century Gothic</vt:lpstr>
      <vt:lpstr>Corbel</vt:lpstr>
      <vt:lpstr>Lucida Handwriting</vt:lpstr>
      <vt:lpstr>Monotype Corsiva</vt:lpstr>
      <vt:lpstr>Times New Roman</vt:lpstr>
      <vt:lpstr>Wingdings</vt:lpstr>
      <vt:lpstr>След самолета</vt:lpstr>
      <vt:lpstr>La-LA-länd </vt:lpstr>
      <vt:lpstr>Предыстория</vt:lpstr>
      <vt:lpstr>Предыстория</vt:lpstr>
      <vt:lpstr>Предыстория</vt:lpstr>
      <vt:lpstr>Играть во что-то</vt:lpstr>
      <vt:lpstr>Разговаривать на языке</vt:lpstr>
      <vt:lpstr>Презентация PowerPoint</vt:lpstr>
      <vt:lpstr>Цена действия купли-продажи</vt:lpstr>
      <vt:lpstr>Купля-продажа</vt:lpstr>
      <vt:lpstr>Сравнение при глаголах чувственного восприятия</vt:lpstr>
      <vt:lpstr>Сравнение при глаголах чувственного восприятия</vt:lpstr>
      <vt:lpstr>Сравнение при глаголах чувственного восприятия</vt:lpstr>
      <vt:lpstr>Сравнение при глаголах чувственного восприятия</vt:lpstr>
      <vt:lpstr>Сравнение</vt:lpstr>
      <vt:lpstr>Экватив vs симилятив</vt:lpstr>
      <vt:lpstr>Standart vs Generic</vt:lpstr>
      <vt:lpstr>Generic equative</vt:lpstr>
      <vt:lpstr>Generic simulative </vt:lpstr>
      <vt:lpstr>Standart equative</vt:lpstr>
      <vt:lpstr>Standart simulative </vt:lpstr>
      <vt:lpstr>Role Phrases</vt:lpstr>
      <vt:lpstr>Role phrases</vt:lpstr>
      <vt:lpstr>Оформление стандарта сравнения</vt:lpstr>
      <vt:lpstr>Оформление стандарта сравнения</vt:lpstr>
      <vt:lpstr>Презентация PowerPoint</vt:lpstr>
      <vt:lpstr>Выводы</vt:lpstr>
      <vt:lpstr>Презентация PowerPoint</vt:lpstr>
      <vt:lpstr>библиография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Julia S</cp:lastModifiedBy>
  <cp:revision>77</cp:revision>
  <dcterms:created xsi:type="dcterms:W3CDTF">2014-09-16T21:28:01Z</dcterms:created>
  <dcterms:modified xsi:type="dcterms:W3CDTF">2017-04-27T14:57:50Z</dcterms:modified>
</cp:coreProperties>
</file>