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40" userDrawn="1">
          <p15:clr>
            <a:srgbClr val="A4A3A4"/>
          </p15:clr>
        </p15:guide>
        <p15:guide id="2" pos="90" userDrawn="1">
          <p15:clr>
            <a:srgbClr val="A4A3A4"/>
          </p15:clr>
        </p15:guide>
        <p15:guide id="3" pos="2041" userDrawn="1">
          <p15:clr>
            <a:srgbClr val="A4A3A4"/>
          </p15:clr>
        </p15:guide>
        <p15:guide id="5" orient="horz" pos="2500" userDrawn="1">
          <p15:clr>
            <a:srgbClr val="A4A3A4"/>
          </p15:clr>
        </p15:guide>
        <p15:guide id="6" pos="2980" userDrawn="1">
          <p15:clr>
            <a:srgbClr val="A4A3A4"/>
          </p15:clr>
        </p15:guide>
        <p15:guide id="7" pos="2086" userDrawn="1">
          <p15:clr>
            <a:srgbClr val="A4A3A4"/>
          </p15:clr>
        </p15:guide>
        <p15:guide id="8" pos="3923" userDrawn="1">
          <p15:clr>
            <a:srgbClr val="A4A3A4"/>
          </p15:clr>
        </p15:guide>
        <p15:guide id="9" pos="396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лексей" initials="А" lastIdx="1" clrIdx="0">
    <p:extLst>
      <p:ext uri="{19B8F6BF-5375-455C-9EA6-DF929625EA0E}">
        <p15:presenceInfo xmlns:p15="http://schemas.microsoft.com/office/powerpoint/2012/main" userId="Алексей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FDD"/>
    <a:srgbClr val="FF6600"/>
    <a:srgbClr val="33CCFF"/>
    <a:srgbClr val="FEFFCD"/>
    <a:srgbClr val="FEFFE7"/>
    <a:srgbClr val="01A365"/>
    <a:srgbClr val="D000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90" d="100"/>
          <a:sy n="90" d="100"/>
        </p:scale>
        <p:origin x="756" y="-846"/>
      </p:cViewPr>
      <p:guideLst>
        <p:guide orient="horz" pos="640"/>
        <p:guide pos="90"/>
        <p:guide pos="2041"/>
        <p:guide orient="horz" pos="2500"/>
        <p:guide pos="2980"/>
        <p:guide pos="2086"/>
        <p:guide pos="3923"/>
        <p:guide pos="39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DDC09-80EF-4EEC-845A-0542D2CF36CC}" type="datetimeFigureOut">
              <a:rPr lang="ru-RU" smtClean="0"/>
              <a:t>11.03.2017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14614-866A-4D73-8CE7-024F69E69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005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DDC09-80EF-4EEC-845A-0542D2CF36CC}" type="datetimeFigureOut">
              <a:rPr lang="ru-RU" smtClean="0"/>
              <a:t>11.03.2017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14614-866A-4D73-8CE7-024F69E69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073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DDC09-80EF-4EEC-845A-0542D2CF36CC}" type="datetimeFigureOut">
              <a:rPr lang="ru-RU" smtClean="0"/>
              <a:t>11.03.2017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14614-866A-4D73-8CE7-024F69E69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963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DDC09-80EF-4EEC-845A-0542D2CF36CC}" type="datetimeFigureOut">
              <a:rPr lang="ru-RU" smtClean="0"/>
              <a:t>11.03.2017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14614-866A-4D73-8CE7-024F69E69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136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DDC09-80EF-4EEC-845A-0542D2CF36CC}" type="datetimeFigureOut">
              <a:rPr lang="ru-RU" smtClean="0"/>
              <a:t>11.03.2017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14614-866A-4D73-8CE7-024F69E69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961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DDC09-80EF-4EEC-845A-0542D2CF36CC}" type="datetimeFigureOut">
              <a:rPr lang="ru-RU" smtClean="0"/>
              <a:t>11.03.2017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14614-866A-4D73-8CE7-024F69E69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04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DDC09-80EF-4EEC-845A-0542D2CF36CC}" type="datetimeFigureOut">
              <a:rPr lang="ru-RU" smtClean="0"/>
              <a:t>11.03.2017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14614-866A-4D73-8CE7-024F69E69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753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DDC09-80EF-4EEC-845A-0542D2CF36CC}" type="datetimeFigureOut">
              <a:rPr lang="ru-RU" smtClean="0"/>
              <a:t>11.03.2017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14614-866A-4D73-8CE7-024F69E69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561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DDC09-80EF-4EEC-845A-0542D2CF36CC}" type="datetimeFigureOut">
              <a:rPr lang="ru-RU" smtClean="0"/>
              <a:t>11.03.2017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14614-866A-4D73-8CE7-024F69E69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534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DDC09-80EF-4EEC-845A-0542D2CF36CC}" type="datetimeFigureOut">
              <a:rPr lang="ru-RU" smtClean="0"/>
              <a:t>11.03.2017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14614-866A-4D73-8CE7-024F69E69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05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DDC09-80EF-4EEC-845A-0542D2CF36CC}" type="datetimeFigureOut">
              <a:rPr lang="ru-RU" smtClean="0"/>
              <a:t>11.03.2017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14614-866A-4D73-8CE7-024F69E69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592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DDC09-80EF-4EEC-845A-0542D2CF36CC}" type="datetimeFigureOut">
              <a:rPr lang="ru-RU" smtClean="0"/>
              <a:t>11.03.2017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14614-866A-4D73-8CE7-024F69E693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436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68086" y="143784"/>
            <a:ext cx="2655971" cy="842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75" cap="small" dirty="0">
                <a:latin typeface="Bernard MT Condensed" panose="02050806060905020404" pitchFamily="18" charset="0"/>
                <a:ea typeface="Brill" panose="020F0602050406030203" pitchFamily="34" charset="0"/>
              </a:rPr>
              <a:t>perspective</a:t>
            </a:r>
            <a:endParaRPr lang="ru-RU" sz="4875" cap="small" dirty="0">
              <a:latin typeface="Brill" panose="020F0602050406030203" pitchFamily="34" charset="0"/>
              <a:ea typeface="Brill" panose="020F060205040603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01537" y="212581"/>
            <a:ext cx="139258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latin typeface="Bernard MT Condensed" panose="02050806060905020404" pitchFamily="18" charset="0"/>
              </a:rPr>
              <a:t>and Hill Mari</a:t>
            </a:r>
          </a:p>
          <a:p>
            <a:pPr algn="just"/>
            <a:r>
              <a:rPr lang="en-US" sz="2100" dirty="0">
                <a:latin typeface="Bernard MT Condensed" panose="02050806060905020404" pitchFamily="18" charset="0"/>
              </a:rPr>
              <a:t>Past Tenses</a:t>
            </a:r>
            <a:endParaRPr lang="ru-RU" sz="2100" dirty="0"/>
          </a:p>
        </p:txBody>
      </p:sp>
      <p:sp>
        <p:nvSpPr>
          <p:cNvPr id="8" name="TextBox 7"/>
          <p:cNvSpPr txBox="1"/>
          <p:nvPr/>
        </p:nvSpPr>
        <p:spPr>
          <a:xfrm>
            <a:off x="619539" y="309199"/>
            <a:ext cx="2361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Brill" panose="020F0602050406030203" pitchFamily="34" charset="0"/>
                <a:ea typeface="Brill" panose="020F0602050406030203" pitchFamily="34" charset="0"/>
                <a:cs typeface="Andika" panose="02000000000000000000" pitchFamily="2" charset="-52"/>
              </a:rPr>
              <a:t>F</a:t>
            </a:r>
            <a:r>
              <a:rPr lang="ru-RU" sz="1400" dirty="0">
                <a:latin typeface="Brill" panose="020F0602050406030203" pitchFamily="34" charset="0"/>
                <a:ea typeface="Brill" panose="020F0602050406030203" pitchFamily="34" charset="0"/>
                <a:cs typeface="Andika" panose="02000000000000000000" pitchFamily="2" charset="-52"/>
              </a:rPr>
              <a:t>ё</a:t>
            </a:r>
            <a:r>
              <a:rPr lang="en-US" sz="1400" dirty="0" err="1">
                <a:latin typeface="Brill" panose="020F0602050406030203" pitchFamily="34" charset="0"/>
                <a:ea typeface="Brill" panose="020F0602050406030203" pitchFamily="34" charset="0"/>
                <a:cs typeface="Andika" panose="02000000000000000000" pitchFamily="2" charset="-52"/>
              </a:rPr>
              <a:t>dor</a:t>
            </a:r>
            <a:r>
              <a:rPr lang="en-US" sz="1400" dirty="0">
                <a:latin typeface="Brill" panose="020F0602050406030203" pitchFamily="34" charset="0"/>
                <a:ea typeface="Brill" panose="020F0602050406030203" pitchFamily="34" charset="0"/>
                <a:cs typeface="Andika" panose="02000000000000000000" pitchFamily="2" charset="-52"/>
              </a:rPr>
              <a:t> </a:t>
            </a:r>
            <a:r>
              <a:rPr lang="en-US" sz="1400" dirty="0" err="1">
                <a:latin typeface="Brill" panose="020F0602050406030203" pitchFamily="34" charset="0"/>
                <a:ea typeface="Brill" panose="020F0602050406030203" pitchFamily="34" charset="0"/>
                <a:cs typeface="Andika" panose="02000000000000000000" pitchFamily="2" charset="-52"/>
              </a:rPr>
              <a:t>Golosov</a:t>
            </a:r>
            <a:endParaRPr lang="en-US" sz="1400" dirty="0">
              <a:latin typeface="Brill" panose="020F0602050406030203" pitchFamily="34" charset="0"/>
              <a:ea typeface="Brill" panose="020F0602050406030203" pitchFamily="34" charset="0"/>
              <a:cs typeface="Andika" panose="02000000000000000000" pitchFamily="2" charset="-52"/>
            </a:endParaRPr>
          </a:p>
          <a:p>
            <a:r>
              <a:rPr lang="en-US" sz="900" dirty="0">
                <a:latin typeface="Brill" panose="020F0602050406030203" pitchFamily="34" charset="0"/>
                <a:ea typeface="Brill" panose="020F0602050406030203" pitchFamily="34" charset="0"/>
                <a:cs typeface="Andika" panose="02000000000000000000" pitchFamily="2" charset="-52"/>
              </a:rPr>
              <a:t>School of Linguistics</a:t>
            </a:r>
          </a:p>
          <a:p>
            <a:r>
              <a:rPr lang="en-US" sz="900" dirty="0">
                <a:latin typeface="Brill" panose="020F0602050406030203" pitchFamily="34" charset="0"/>
                <a:ea typeface="Brill" panose="020F0602050406030203" pitchFamily="34" charset="0"/>
                <a:cs typeface="Andika" panose="02000000000000000000" pitchFamily="2" charset="-52"/>
              </a:rPr>
              <a:t>(Higher School of Economics)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393057" y="239948"/>
            <a:ext cx="295676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latin typeface="Brill" panose="020F0602050406030203" pitchFamily="34" charset="0"/>
                <a:ea typeface="Brill" panose="020F0602050406030203" pitchFamily="34" charset="0"/>
                <a:cs typeface="Andika" panose="02000000000000000000" pitchFamily="2" charset="-52"/>
              </a:rPr>
              <a:t>Alexey </a:t>
            </a:r>
            <a:r>
              <a:rPr lang="en-US" sz="1400" dirty="0" err="1">
                <a:latin typeface="Brill" panose="020F0602050406030203" pitchFamily="34" charset="0"/>
                <a:ea typeface="Brill" panose="020F0602050406030203" pitchFamily="34" charset="0"/>
                <a:cs typeface="Andika" panose="02000000000000000000" pitchFamily="2" charset="-52"/>
              </a:rPr>
              <a:t>Kozlov</a:t>
            </a:r>
            <a:br>
              <a:rPr lang="en-US" sz="900" dirty="0">
                <a:latin typeface="Brill" panose="020F0602050406030203" pitchFamily="34" charset="0"/>
                <a:ea typeface="Brill" panose="020F0602050406030203" pitchFamily="34" charset="0"/>
                <a:cs typeface="Andika" panose="02000000000000000000" pitchFamily="2" charset="-52"/>
              </a:rPr>
            </a:br>
            <a:r>
              <a:rPr lang="en-US" sz="900" dirty="0">
                <a:latin typeface="Brill" panose="020F0602050406030203" pitchFamily="34" charset="0"/>
                <a:ea typeface="Brill" panose="020F0602050406030203" pitchFamily="34" charset="0"/>
                <a:cs typeface="Andika" panose="02000000000000000000" pitchFamily="2" charset="-52"/>
              </a:rPr>
              <a:t>Moscow State University; </a:t>
            </a:r>
          </a:p>
          <a:p>
            <a:pPr algn="r"/>
            <a:r>
              <a:rPr lang="en-US" sz="900" dirty="0">
                <a:latin typeface="Brill" panose="020F0602050406030203" pitchFamily="34" charset="0"/>
                <a:ea typeface="Brill" panose="020F0602050406030203" pitchFamily="34" charset="0"/>
                <a:cs typeface="Andika" panose="02000000000000000000" pitchFamily="2" charset="-52"/>
              </a:rPr>
              <a:t>Institute of </a:t>
            </a:r>
            <a:r>
              <a:rPr lang="en-US" sz="900" dirty="0" err="1">
                <a:latin typeface="Brill" panose="020F0602050406030203" pitchFamily="34" charset="0"/>
                <a:ea typeface="Brill" panose="020F0602050406030203" pitchFamily="34" charset="0"/>
                <a:cs typeface="Andika" panose="02000000000000000000" pitchFamily="2" charset="-52"/>
              </a:rPr>
              <a:t>Lingistics</a:t>
            </a:r>
            <a:r>
              <a:rPr lang="en-US" sz="900" dirty="0">
                <a:latin typeface="Brill" panose="020F0602050406030203" pitchFamily="34" charset="0"/>
                <a:ea typeface="Brill" panose="020F0602050406030203" pitchFamily="34" charset="0"/>
                <a:cs typeface="Andika" panose="02000000000000000000" pitchFamily="2" charset="-52"/>
              </a:rPr>
              <a:t>, RAS; </a:t>
            </a:r>
            <a:br>
              <a:rPr lang="en-US" sz="900" dirty="0">
                <a:latin typeface="Brill" panose="020F0602050406030203" pitchFamily="34" charset="0"/>
                <a:ea typeface="Brill" panose="020F0602050406030203" pitchFamily="34" charset="0"/>
                <a:cs typeface="Andika" panose="02000000000000000000" pitchFamily="2" charset="-52"/>
              </a:rPr>
            </a:br>
            <a:r>
              <a:rPr lang="en-US" sz="900" dirty="0">
                <a:latin typeface="Brill" panose="020F0602050406030203" pitchFamily="34" charset="0"/>
                <a:ea typeface="Brill" panose="020F0602050406030203" pitchFamily="34" charset="0"/>
                <a:cs typeface="Andika" panose="02000000000000000000" pitchFamily="2" charset="-52"/>
              </a:rPr>
              <a:t>St. Philip’s School</a:t>
            </a:r>
            <a:endParaRPr lang="ru-RU" sz="900" dirty="0">
              <a:latin typeface="Brill" panose="020F0602050406030203" pitchFamily="34" charset="0"/>
              <a:ea typeface="Brill" panose="020F0602050406030203" pitchFamily="34" charset="0"/>
              <a:cs typeface="Andika" panose="02000000000000000000" pitchFamily="2" charset="-52"/>
            </a:endParaRPr>
          </a:p>
        </p:txBody>
      </p:sp>
      <p:pic>
        <p:nvPicPr>
          <p:cNvPr id="1026" name="Picture 2" descr="https://www.hse.ru/data/2012/01/19/1263884289/logo_%D1%81_hse_cmyk_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97" y="302237"/>
            <a:ext cx="407854" cy="525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hilol.msu.ru/~otipl/new/assets/logo-otipl-2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4602" y="321149"/>
            <a:ext cx="489114" cy="50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Прямоугольник 51"/>
          <p:cNvSpPr/>
          <p:nvPr/>
        </p:nvSpPr>
        <p:spPr>
          <a:xfrm>
            <a:off x="6290291" y="3819032"/>
            <a:ext cx="2754435" cy="276837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http://iling-ran.ru/main/sites/all/logo_201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237"/>
          <a:stretch/>
        </p:blipFill>
        <p:spPr bwMode="auto">
          <a:xfrm>
            <a:off x="7943286" y="358509"/>
            <a:ext cx="451951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fschool.ru/i/log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5454" y="359869"/>
            <a:ext cx="672218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29755" y="1021263"/>
            <a:ext cx="3081498" cy="1554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00" b="1" dirty="0">
                <a:latin typeface="Brill" panose="020F0602050406030203" pitchFamily="34" charset="0"/>
                <a:ea typeface="Brill" panose="020F0602050406030203" pitchFamily="34" charset="0"/>
              </a:rPr>
              <a:t>Problem</a:t>
            </a:r>
          </a:p>
          <a:p>
            <a:pPr algn="just">
              <a:spcAft>
                <a:spcPts val="600"/>
              </a:spcAft>
            </a:pP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Hill Mari (&lt; Finno-Ugric) possesses two past tense forms, the </a:t>
            </a:r>
            <a:r>
              <a:rPr lang="en-US" sz="1100" b="1" dirty="0">
                <a:solidFill>
                  <a:srgbClr val="01A365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Aorist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and the </a:t>
            </a:r>
            <a:r>
              <a:rPr lang="en-US" sz="1100" b="1" dirty="0">
                <a:solidFill>
                  <a:srgbClr val="FF000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Perfect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, the difference between which is notoriously difficult to capture.</a:t>
            </a:r>
          </a:p>
          <a:p>
            <a:pPr algn="just"/>
            <a:r>
              <a:rPr lang="en-US" sz="1100" b="1" dirty="0">
                <a:solidFill>
                  <a:srgbClr val="01A365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Aorist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&lt; PFU </a:t>
            </a:r>
            <a:r>
              <a:rPr lang="en-US" sz="1100" dirty="0" err="1">
                <a:latin typeface="Brill" panose="020F0602050406030203" pitchFamily="34" charset="0"/>
                <a:ea typeface="Brill" panose="020F0602050406030203" pitchFamily="34" charset="0"/>
              </a:rPr>
              <a:t>preterite</a:t>
            </a:r>
            <a:endParaRPr lang="en-US" sz="1100" dirty="0">
              <a:latin typeface="Brill" panose="020F0602050406030203" pitchFamily="34" charset="0"/>
              <a:ea typeface="Brill" panose="020F0602050406030203" pitchFamily="34" charset="0"/>
            </a:endParaRPr>
          </a:p>
          <a:p>
            <a:pPr algn="just"/>
            <a:r>
              <a:rPr lang="en-US" sz="1100" b="1" dirty="0">
                <a:solidFill>
                  <a:srgbClr val="FF000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Perfect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: a recently grammaticalized form</a:t>
            </a:r>
          </a:p>
          <a:p>
            <a:pPr algn="just"/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(</a:t>
            </a:r>
            <a:r>
              <a:rPr lang="en-US" sz="1100" dirty="0" err="1">
                <a:latin typeface="Brill" panose="020F0602050406030203" pitchFamily="34" charset="0"/>
                <a:ea typeface="Brill" panose="020F0602050406030203" pitchFamily="34" charset="0"/>
              </a:rPr>
              <a:t>converb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+ copula)</a:t>
            </a:r>
          </a:p>
          <a:p>
            <a:pPr algn="just"/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NB: no aspectual / </a:t>
            </a:r>
            <a:r>
              <a:rPr lang="en-US" sz="1100" dirty="0" err="1">
                <a:latin typeface="Brill" panose="020F0602050406030203" pitchFamily="34" charset="0"/>
                <a:ea typeface="Brill" panose="020F0602050406030203" pitchFamily="34" charset="0"/>
              </a:rPr>
              <a:t>Aktionsart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/ evidentiality difference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6412" y="2664527"/>
            <a:ext cx="3054842" cy="1015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00" b="1" dirty="0">
                <a:latin typeface="Brill" panose="020F0602050406030203" pitchFamily="34" charset="0"/>
                <a:ea typeface="Brill" panose="020F0602050406030203" pitchFamily="34" charset="0"/>
              </a:rPr>
              <a:t>Experiential contexts</a:t>
            </a:r>
          </a:p>
          <a:p>
            <a:pPr algn="just">
              <a:spcAft>
                <a:spcPts val="600"/>
              </a:spcAft>
            </a:pP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Perfect </a:t>
            </a:r>
            <a:r>
              <a:rPr lang="en-US" sz="1100" dirty="0" err="1">
                <a:latin typeface="Brill" panose="020F0602050406030203" pitchFamily="34" charset="0"/>
                <a:ea typeface="Brill" panose="020F0602050406030203" pitchFamily="34" charset="0"/>
              </a:rPr>
              <a:t>favoured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, Aorist banned:</a:t>
            </a:r>
          </a:p>
          <a:p>
            <a:pPr lvl="0"/>
            <a:r>
              <a:rPr lang="ru-RU" sz="1000" dirty="0">
                <a:latin typeface="Brill" panose="020F0602050406030203" pitchFamily="34" charset="0"/>
                <a:ea typeface="Brill" panose="020F0602050406030203" pitchFamily="34" charset="0"/>
              </a:rPr>
              <a:t>(1) </a:t>
            </a:r>
            <a:r>
              <a:rPr lang="en-US" sz="1000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en-US" sz="1000" i="1" dirty="0">
                <a:latin typeface="Brill" panose="020F0602050406030203" pitchFamily="34" charset="0"/>
                <a:ea typeface="Brill" panose="020F0602050406030203" pitchFamily="34" charset="0"/>
              </a:rPr>
              <a:t>t</a:t>
            </a:r>
            <a:r>
              <a:rPr lang="ru-RU" sz="1000" i="1" dirty="0">
                <a:latin typeface="Brill" panose="020F0602050406030203" pitchFamily="34" charset="0"/>
                <a:ea typeface="Brill" panose="020F0602050406030203" pitchFamily="34" charset="0"/>
              </a:rPr>
              <a:t>ə̈</a:t>
            </a:r>
            <a:r>
              <a:rPr lang="en-US" sz="1000" i="1" dirty="0">
                <a:latin typeface="Brill" panose="020F0602050406030203" pitchFamily="34" charset="0"/>
                <a:ea typeface="Brill" panose="020F0602050406030203" pitchFamily="34" charset="0"/>
              </a:rPr>
              <a:t>n</a:t>
            </a:r>
            <a:r>
              <a:rPr lang="ru-RU" sz="1000" i="1" dirty="0">
                <a:latin typeface="Brill" panose="020F0602050406030203" pitchFamily="34" charset="0"/>
                <a:ea typeface="Brill" panose="020F0602050406030203" pitchFamily="34" charset="0"/>
              </a:rPr>
              <a:t>' </a:t>
            </a:r>
            <a:r>
              <a:rPr lang="en-US" sz="1000" i="1" dirty="0" err="1">
                <a:latin typeface="Brill" panose="020F0602050406030203" pitchFamily="34" charset="0"/>
                <a:ea typeface="Brill" panose="020F0602050406030203" pitchFamily="34" charset="0"/>
              </a:rPr>
              <a:t>ikta</a:t>
            </a:r>
            <a:r>
              <a:rPr lang="ru-RU" sz="1000" i="1" dirty="0">
                <a:latin typeface="Brill" panose="020F0602050406030203" pitchFamily="34" charset="0"/>
                <a:ea typeface="Brill" panose="020F0602050406030203" pitchFamily="34" charset="0"/>
              </a:rPr>
              <a:t>-</a:t>
            </a:r>
            <a:r>
              <a:rPr lang="en-US" sz="1000" i="1" dirty="0">
                <a:latin typeface="Brill" panose="020F0602050406030203" pitchFamily="34" charset="0"/>
                <a:ea typeface="Brill" panose="020F0602050406030203" pitchFamily="34" charset="0"/>
              </a:rPr>
              <a:t>g</a:t>
            </a:r>
            <a:r>
              <a:rPr lang="ru-RU" sz="1000" i="1" dirty="0">
                <a:latin typeface="Brill" panose="020F0602050406030203" pitchFamily="34" charset="0"/>
                <a:ea typeface="Brill" panose="020F0602050406030203" pitchFamily="34" charset="0"/>
              </a:rPr>
              <a:t>ə̑</a:t>
            </a:r>
            <a:r>
              <a:rPr lang="en-US" sz="1000" i="1" dirty="0" err="1">
                <a:latin typeface="Brill" panose="020F0602050406030203" pitchFamily="34" charset="0"/>
                <a:ea typeface="Brill" panose="020F0602050406030203" pitchFamily="34" charset="0"/>
              </a:rPr>
              <a:t>nam</a:t>
            </a:r>
            <a:r>
              <a:rPr lang="en-US" sz="1000" i="1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en-US" sz="1000" i="1" dirty="0" err="1">
                <a:latin typeface="Brill" panose="020F0602050406030203" pitchFamily="34" charset="0"/>
                <a:ea typeface="Brill" panose="020F0602050406030203" pitchFamily="34" charset="0"/>
              </a:rPr>
              <a:t>preferans</a:t>
            </a:r>
            <a:r>
              <a:rPr lang="ru-RU" sz="1000" i="1" dirty="0">
                <a:latin typeface="Brill" panose="020F0602050406030203" pitchFamily="34" charset="0"/>
                <a:ea typeface="Brill" panose="020F0602050406030203" pitchFamily="34" charset="0"/>
              </a:rPr>
              <a:t>-</a:t>
            </a:r>
            <a:r>
              <a:rPr lang="en-US" sz="1000" i="1" dirty="0">
                <a:latin typeface="Brill" panose="020F0602050406030203" pitchFamily="34" charset="0"/>
                <a:ea typeface="Brill" panose="020F0602050406030203" pitchFamily="34" charset="0"/>
              </a:rPr>
              <a:t>la</a:t>
            </a:r>
            <a:r>
              <a:rPr lang="ru-RU" sz="1000" i="1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en-US" sz="1000" i="1" dirty="0">
                <a:latin typeface="Brill" panose="020F0602050406030203" pitchFamily="34" charset="0"/>
                <a:ea typeface="Brill" panose="020F0602050406030203" pitchFamily="34" charset="0"/>
              </a:rPr>
              <a:t>             mad</a:t>
            </a:r>
            <a:r>
              <a:rPr lang="ru-RU" sz="1000" b="1" i="1" dirty="0">
                <a:solidFill>
                  <a:srgbClr val="FF000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-ə̑</a:t>
            </a:r>
            <a:r>
              <a:rPr lang="en-US" sz="1000" b="1" i="1" dirty="0">
                <a:solidFill>
                  <a:srgbClr val="FF000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n</a:t>
            </a:r>
            <a:r>
              <a:rPr lang="ru-RU" sz="1000" i="1" dirty="0">
                <a:latin typeface="Brill" panose="020F0602050406030203" pitchFamily="34" charset="0"/>
                <a:ea typeface="Brill" panose="020F0602050406030203" pitchFamily="34" charset="0"/>
              </a:rPr>
              <a:t>-ə̑</a:t>
            </a:r>
            <a:r>
              <a:rPr lang="en-US" sz="1000" i="1" dirty="0">
                <a:latin typeface="Brill" panose="020F0602050406030203" pitchFamily="34" charset="0"/>
                <a:ea typeface="Brill" panose="020F0602050406030203" pitchFamily="34" charset="0"/>
              </a:rPr>
              <a:t>t </a:t>
            </a:r>
            <a:r>
              <a:rPr lang="en-US" sz="1000" dirty="0">
                <a:latin typeface="Brill" panose="020F0602050406030203" pitchFamily="34" charset="0"/>
                <a:ea typeface="Brill" panose="020F0602050406030203" pitchFamily="34" charset="0"/>
              </a:rPr>
              <a:t>/</a:t>
            </a:r>
            <a:r>
              <a:rPr lang="en-US" sz="1000" i="1" dirty="0">
                <a:latin typeface="Brill" panose="020F0602050406030203" pitchFamily="34" charset="0"/>
                <a:ea typeface="Brill" panose="020F0602050406030203" pitchFamily="34" charset="0"/>
              </a:rPr>
              <a:t>* mad</a:t>
            </a:r>
            <a:r>
              <a:rPr lang="ru-RU" sz="1000" b="1" i="1" dirty="0">
                <a:solidFill>
                  <a:srgbClr val="01A365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-ə̑</a:t>
            </a:r>
            <a:r>
              <a:rPr lang="en-US" sz="1000" b="1" i="1" dirty="0">
                <a:solidFill>
                  <a:srgbClr val="01A365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c</a:t>
            </a:r>
            <a:endParaRPr lang="ru-RU" sz="1000" i="1" dirty="0">
              <a:solidFill>
                <a:srgbClr val="01A365"/>
              </a:solidFill>
              <a:latin typeface="Brill" panose="020F0602050406030203" pitchFamily="34" charset="0"/>
              <a:ea typeface="Brill" panose="020F0602050406030203" pitchFamily="34" charset="0"/>
            </a:endParaRPr>
          </a:p>
          <a:p>
            <a:pPr lvl="0"/>
            <a:r>
              <a:rPr lang="ru-RU" sz="1000" dirty="0">
                <a:latin typeface="Brill" panose="020F0602050406030203" pitchFamily="34" charset="0"/>
                <a:ea typeface="Brill" panose="020F0602050406030203" pitchFamily="34" charset="0"/>
              </a:rPr>
              <a:t>   </a:t>
            </a:r>
            <a:r>
              <a:rPr lang="en-US" sz="1000" dirty="0">
                <a:latin typeface="Brill" panose="020F0602050406030203" pitchFamily="34" charset="0"/>
                <a:ea typeface="Brill" panose="020F0602050406030203" pitchFamily="34" charset="0"/>
              </a:rPr>
              <a:t>    you</a:t>
            </a:r>
            <a:r>
              <a:rPr lang="ru-RU" sz="1000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en-US" sz="1000" dirty="0">
                <a:latin typeface="Brill" panose="020F0602050406030203" pitchFamily="34" charset="0"/>
                <a:ea typeface="Brill" panose="020F0602050406030203" pitchFamily="34" charset="0"/>
              </a:rPr>
              <a:t>ever</a:t>
            </a:r>
            <a:r>
              <a:rPr lang="ru-RU" sz="1000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en-US" sz="1000" dirty="0">
                <a:latin typeface="Brill" panose="020F0602050406030203" pitchFamily="34" charset="0"/>
                <a:ea typeface="Brill" panose="020F0602050406030203" pitchFamily="34" charset="0"/>
              </a:rPr>
              <a:t>	    </a:t>
            </a:r>
            <a:r>
              <a:rPr lang="en-US" sz="1000" dirty="0" err="1">
                <a:latin typeface="Brill" panose="020F0602050406030203" pitchFamily="34" charset="0"/>
                <a:ea typeface="Brill" panose="020F0602050406030203" pitchFamily="34" charset="0"/>
              </a:rPr>
              <a:t>Pr</a:t>
            </a:r>
            <a:r>
              <a:rPr lang="fr-CA" sz="1000" dirty="0">
                <a:latin typeface="Brill" panose="020F0602050406030203" pitchFamily="34" charset="0"/>
                <a:ea typeface="Brill" panose="020F0602050406030203" pitchFamily="34" charset="0"/>
              </a:rPr>
              <a:t>éférence</a:t>
            </a:r>
            <a:r>
              <a:rPr lang="en-US" sz="900" b="1" cap="small" dirty="0">
                <a:latin typeface="Brill" panose="020F0602050406030203" pitchFamily="34" charset="0"/>
                <a:ea typeface="Brill" panose="020F0602050406030203" pitchFamily="34" charset="0"/>
              </a:rPr>
              <a:t>-CMPR</a:t>
            </a:r>
            <a:r>
              <a:rPr lang="en-US" sz="1000" dirty="0">
                <a:latin typeface="Brill" panose="020F0602050406030203" pitchFamily="34" charset="0"/>
                <a:ea typeface="Brill" panose="020F0602050406030203" pitchFamily="34" charset="0"/>
              </a:rPr>
              <a:t>  play-</a:t>
            </a:r>
            <a:r>
              <a:rPr lang="en-US" sz="1000" b="1" cap="small" dirty="0" err="1">
                <a:solidFill>
                  <a:srgbClr val="FF000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prf</a:t>
            </a:r>
            <a:r>
              <a:rPr lang="en-US" sz="1000" b="1" dirty="0">
                <a:latin typeface="Brill" panose="020F0602050406030203" pitchFamily="34" charset="0"/>
                <a:ea typeface="Brill" panose="020F0602050406030203" pitchFamily="34" charset="0"/>
              </a:rPr>
              <a:t>/</a:t>
            </a:r>
            <a:r>
              <a:rPr lang="en-US" sz="1000" b="1" dirty="0">
                <a:solidFill>
                  <a:srgbClr val="01A365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*</a:t>
            </a:r>
            <a:r>
              <a:rPr lang="en-US" sz="1000" b="1" cap="small" dirty="0" err="1">
                <a:solidFill>
                  <a:srgbClr val="01A365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aor</a:t>
            </a:r>
            <a:r>
              <a:rPr lang="en-US" sz="1000" b="1" cap="small" dirty="0">
                <a:solidFill>
                  <a:srgbClr val="01A365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-</a:t>
            </a:r>
            <a:r>
              <a:rPr lang="ru-RU" sz="1000" b="1" cap="small" dirty="0">
                <a:latin typeface="Brill" panose="020F0602050406030203" pitchFamily="34" charset="0"/>
                <a:ea typeface="Brill" panose="020F0602050406030203" pitchFamily="34" charset="0"/>
              </a:rPr>
              <a:t>2</a:t>
            </a:r>
            <a:r>
              <a:rPr lang="en-US" sz="1000" b="1" cap="small" dirty="0">
                <a:latin typeface="Brill" panose="020F0602050406030203" pitchFamily="34" charset="0"/>
                <a:ea typeface="Brill" panose="020F0602050406030203" pitchFamily="34" charset="0"/>
              </a:rPr>
              <a:t>sg </a:t>
            </a:r>
          </a:p>
          <a:p>
            <a:pPr algn="just">
              <a:spcAft>
                <a:spcPts val="600"/>
              </a:spcAft>
            </a:pP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‘Have you ever played </a:t>
            </a:r>
            <a:r>
              <a:rPr lang="en-US" sz="1100" dirty="0" err="1">
                <a:latin typeface="Brill" panose="020F0602050406030203" pitchFamily="34" charset="0"/>
                <a:ea typeface="Brill" panose="020F0602050406030203" pitchFamily="34" charset="0"/>
              </a:rPr>
              <a:t>Préférénce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? ’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99447" y="1021263"/>
            <a:ext cx="2943314" cy="270843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300" b="1" dirty="0">
                <a:latin typeface="Brill" panose="020F0602050406030203" pitchFamily="34" charset="0"/>
                <a:ea typeface="Brill" panose="020F0602050406030203" pitchFamily="34" charset="0"/>
              </a:rPr>
              <a:t>Non-narrative contexts</a:t>
            </a:r>
          </a:p>
          <a:p>
            <a:pPr algn="just">
              <a:spcAft>
                <a:spcPts val="600"/>
              </a:spcAft>
            </a:pP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Aorist has “immediate past” </a:t>
            </a:r>
            <a:r>
              <a:rPr lang="en-US" sz="1100" dirty="0" err="1">
                <a:latin typeface="Brill" panose="020F0602050406030203" pitchFamily="34" charset="0"/>
                <a:ea typeface="Brill" panose="020F0602050406030203" pitchFamily="34" charset="0"/>
              </a:rPr>
              <a:t>flavour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:</a:t>
            </a:r>
          </a:p>
          <a:p>
            <a:pPr algn="just">
              <a:spcAft>
                <a:spcPts val="600"/>
              </a:spcAft>
            </a:pP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{</a:t>
            </a:r>
            <a:r>
              <a:rPr lang="ru-RU" sz="1100" dirty="0">
                <a:latin typeface="Brill" panose="020F0602050406030203" pitchFamily="34" charset="0"/>
                <a:ea typeface="Brill" panose="020F0602050406030203" pitchFamily="34" charset="0"/>
              </a:rPr>
              <a:t>— 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Where is father?</a:t>
            </a:r>
            <a:r>
              <a:rPr lang="ru-RU" sz="1100" dirty="0">
                <a:latin typeface="Brill" panose="020F0602050406030203" pitchFamily="34" charset="0"/>
                <a:ea typeface="Brill" panose="020F0602050406030203" pitchFamily="34" charset="0"/>
              </a:rPr>
              <a:t> —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}</a:t>
            </a:r>
          </a:p>
          <a:p>
            <a:r>
              <a:rPr lang="ru-RU" sz="1000" dirty="0">
                <a:latin typeface="Brill" panose="020F0602050406030203" pitchFamily="34" charset="0"/>
                <a:ea typeface="Brill" panose="020F0602050406030203" pitchFamily="34" charset="0"/>
              </a:rPr>
              <a:t>(</a:t>
            </a:r>
            <a:r>
              <a:rPr lang="en-US" sz="1000" dirty="0">
                <a:latin typeface="Brill" panose="020F0602050406030203" pitchFamily="34" charset="0"/>
                <a:ea typeface="Brill" panose="020F0602050406030203" pitchFamily="34" charset="0"/>
              </a:rPr>
              <a:t>2</a:t>
            </a:r>
            <a:r>
              <a:rPr lang="ru-RU" sz="1000" dirty="0">
                <a:latin typeface="Brill" panose="020F0602050406030203" pitchFamily="34" charset="0"/>
                <a:ea typeface="Brill" panose="020F0602050406030203" pitchFamily="34" charset="0"/>
              </a:rPr>
              <a:t>) </a:t>
            </a:r>
            <a:r>
              <a:rPr lang="ru-RU" sz="1000" i="1" dirty="0">
                <a:latin typeface="Brill" panose="020F0602050406030203" pitchFamily="34" charset="0"/>
                <a:ea typeface="Brill" panose="020F0602050406030203" pitchFamily="34" charset="0"/>
              </a:rPr>
              <a:t>ä</a:t>
            </a:r>
            <a:r>
              <a:rPr lang="en-US" sz="1000" i="1" dirty="0">
                <a:latin typeface="Brill" panose="020F0602050406030203" pitchFamily="34" charset="0"/>
                <a:ea typeface="Brill" panose="020F0602050406030203" pitchFamily="34" charset="0"/>
              </a:rPr>
              <a:t>t</a:t>
            </a:r>
            <a:r>
              <a:rPr lang="ru-RU" sz="1000" i="1" dirty="0">
                <a:latin typeface="Brill" panose="020F0602050406030203" pitchFamily="34" charset="0"/>
                <a:ea typeface="Brill" panose="020F0602050406030203" pitchFamily="34" charset="0"/>
              </a:rPr>
              <a:t>’ä	 </a:t>
            </a:r>
            <a:r>
              <a:rPr lang="en-US" sz="1000" i="1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ru-RU" sz="1000" i="1" dirty="0">
                <a:latin typeface="Brill" panose="020F0602050406030203" pitchFamily="34" charset="0"/>
                <a:ea typeface="Brill" panose="020F0602050406030203" pitchFamily="34" charset="0"/>
              </a:rPr>
              <a:t>š</a:t>
            </a:r>
            <a:r>
              <a:rPr lang="en-US" sz="1000" i="1" dirty="0" err="1">
                <a:latin typeface="Brill" panose="020F0602050406030203" pitchFamily="34" charset="0"/>
                <a:ea typeface="Brill" panose="020F0602050406030203" pitchFamily="34" charset="0"/>
              </a:rPr>
              <a:t>ə̈rg</a:t>
            </a:r>
            <a:r>
              <a:rPr lang="ru-RU" sz="1000" i="1" dirty="0">
                <a:latin typeface="Brill" panose="020F0602050406030203" pitchFamily="34" charset="0"/>
                <a:ea typeface="Brill" panose="020F0602050406030203" pitchFamily="34" charset="0"/>
              </a:rPr>
              <a:t>-</a:t>
            </a:r>
            <a:r>
              <a:rPr lang="en-US" sz="1000" i="1" dirty="0">
                <a:latin typeface="Brill" panose="020F0602050406030203" pitchFamily="34" charset="0"/>
                <a:ea typeface="Brill" panose="020F0602050406030203" pitchFamily="34" charset="0"/>
              </a:rPr>
              <a:t>ə̈</a:t>
            </a:r>
            <a:r>
              <a:rPr lang="ru-RU" sz="1000" i="1" dirty="0">
                <a:latin typeface="Brill" panose="020F0602050406030203" pitchFamily="34" charset="0"/>
                <a:ea typeface="Brill" panose="020F0602050406030203" pitchFamily="34" charset="0"/>
              </a:rPr>
              <a:t>š	  </a:t>
            </a:r>
            <a:r>
              <a:rPr lang="en-US" sz="1000" i="1" dirty="0">
                <a:latin typeface="Brill" panose="020F0602050406030203" pitchFamily="34" charset="0"/>
                <a:ea typeface="Brill" panose="020F0602050406030203" pitchFamily="34" charset="0"/>
              </a:rPr>
              <a:t>    k</a:t>
            </a:r>
            <a:r>
              <a:rPr lang="ru-RU" sz="1000" i="1" dirty="0">
                <a:latin typeface="Brill" panose="020F0602050406030203" pitchFamily="34" charset="0"/>
                <a:ea typeface="Brill" panose="020F0602050406030203" pitchFamily="34" charset="0"/>
              </a:rPr>
              <a:t>ə̑</a:t>
            </a:r>
            <a:r>
              <a:rPr lang="en-US" sz="1000" i="1" dirty="0">
                <a:latin typeface="Brill" panose="020F0602050406030203" pitchFamily="34" charset="0"/>
                <a:ea typeface="Brill" panose="020F0602050406030203" pitchFamily="34" charset="0"/>
              </a:rPr>
              <a:t>dal’-</a:t>
            </a:r>
            <a:r>
              <a:rPr lang="ru-RU" sz="1000" b="1" i="1" dirty="0">
                <a:solidFill>
                  <a:srgbClr val="00B05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ə̑</a:t>
            </a:r>
            <a:endParaRPr lang="ru-RU" sz="1000" b="1" dirty="0">
              <a:solidFill>
                <a:srgbClr val="00B050"/>
              </a:solidFill>
              <a:latin typeface="Brill" panose="020F0602050406030203" pitchFamily="34" charset="0"/>
              <a:ea typeface="Brill" panose="020F0602050406030203" pitchFamily="34" charset="0"/>
            </a:endParaRPr>
          </a:p>
          <a:p>
            <a:r>
              <a:rPr lang="ru-RU" sz="1000" dirty="0">
                <a:latin typeface="Brill" panose="020F0602050406030203" pitchFamily="34" charset="0"/>
                <a:ea typeface="Brill" panose="020F0602050406030203" pitchFamily="34" charset="0"/>
              </a:rPr>
              <a:t>      </a:t>
            </a:r>
            <a:r>
              <a:rPr lang="en-US" sz="1000" dirty="0">
                <a:latin typeface="Brill" panose="020F0602050406030203" pitchFamily="34" charset="0"/>
                <a:ea typeface="Brill" panose="020F0602050406030203" pitchFamily="34" charset="0"/>
              </a:rPr>
              <a:t>father wood</a:t>
            </a:r>
            <a:r>
              <a:rPr lang="ru-RU" sz="1000" dirty="0">
                <a:latin typeface="Brill" panose="020F0602050406030203" pitchFamily="34" charset="0"/>
                <a:ea typeface="Brill" panose="020F0602050406030203" pitchFamily="34" charset="0"/>
              </a:rPr>
              <a:t>-</a:t>
            </a:r>
            <a:r>
              <a:rPr lang="en-US" sz="1000" dirty="0">
                <a:latin typeface="Brill" panose="020F0602050406030203" pitchFamily="34" charset="0"/>
                <a:ea typeface="Brill" panose="020F0602050406030203" pitchFamily="34" charset="0"/>
              </a:rPr>
              <a:t>ILL  drive</a:t>
            </a:r>
            <a:r>
              <a:rPr lang="ru-RU" sz="1000" dirty="0">
                <a:latin typeface="Brill" panose="020F0602050406030203" pitchFamily="34" charset="0"/>
                <a:ea typeface="Brill" panose="020F0602050406030203" pitchFamily="34" charset="0"/>
              </a:rPr>
              <a:t>.</a:t>
            </a:r>
            <a:r>
              <a:rPr lang="ru-RU" sz="1000" b="1" dirty="0">
                <a:solidFill>
                  <a:srgbClr val="00B05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AOR</a:t>
            </a:r>
            <a:r>
              <a:rPr lang="ru-RU" sz="1000" dirty="0">
                <a:latin typeface="Brill" panose="020F0602050406030203" pitchFamily="34" charset="0"/>
                <a:ea typeface="Brill" panose="020F0602050406030203" pitchFamily="34" charset="0"/>
              </a:rPr>
              <a:t>.3SG</a:t>
            </a:r>
          </a:p>
          <a:p>
            <a:pPr>
              <a:spcAft>
                <a:spcPts val="600"/>
              </a:spcAft>
            </a:pP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Father has just gone to the wood </a:t>
            </a:r>
            <a:r>
              <a:rPr lang="ru-RU" sz="1100" dirty="0">
                <a:latin typeface="Brill" panose="020F0602050406030203" pitchFamily="34" charset="0"/>
                <a:ea typeface="Brill" panose="020F0602050406030203" pitchFamily="34" charset="0"/>
              </a:rPr>
              <a:t>(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a moment ago</a:t>
            </a:r>
            <a:r>
              <a:rPr lang="ru-RU" sz="1100" dirty="0">
                <a:latin typeface="Brill" panose="020F0602050406030203" pitchFamily="34" charset="0"/>
                <a:ea typeface="Brill" panose="020F0602050406030203" pitchFamily="34" charset="0"/>
              </a:rPr>
              <a:t>)’</a:t>
            </a:r>
          </a:p>
          <a:p>
            <a:r>
              <a:rPr lang="ru-RU" sz="1000" dirty="0">
                <a:latin typeface="Brill" panose="020F0602050406030203" pitchFamily="34" charset="0"/>
                <a:ea typeface="Brill" panose="020F0602050406030203" pitchFamily="34" charset="0"/>
              </a:rPr>
              <a:t>(</a:t>
            </a:r>
            <a:r>
              <a:rPr lang="en-US" sz="1000" dirty="0">
                <a:latin typeface="Brill" panose="020F0602050406030203" pitchFamily="34" charset="0"/>
                <a:ea typeface="Brill" panose="020F0602050406030203" pitchFamily="34" charset="0"/>
              </a:rPr>
              <a:t>3</a:t>
            </a:r>
            <a:r>
              <a:rPr lang="ru-RU" sz="1000" dirty="0">
                <a:latin typeface="Brill" panose="020F0602050406030203" pitchFamily="34" charset="0"/>
                <a:ea typeface="Brill" panose="020F0602050406030203" pitchFamily="34" charset="0"/>
              </a:rPr>
              <a:t>) </a:t>
            </a:r>
            <a:r>
              <a:rPr lang="ru-RU" sz="1000" i="1" dirty="0">
                <a:latin typeface="Brill" panose="020F0602050406030203" pitchFamily="34" charset="0"/>
                <a:ea typeface="Brill" panose="020F0602050406030203" pitchFamily="34" charset="0"/>
              </a:rPr>
              <a:t>ä</a:t>
            </a:r>
            <a:r>
              <a:rPr lang="en-US" sz="1000" i="1" dirty="0">
                <a:latin typeface="Brill" panose="020F0602050406030203" pitchFamily="34" charset="0"/>
                <a:ea typeface="Brill" panose="020F0602050406030203" pitchFamily="34" charset="0"/>
              </a:rPr>
              <a:t>t</a:t>
            </a:r>
            <a:r>
              <a:rPr lang="ru-RU" sz="1000" i="1" dirty="0">
                <a:latin typeface="Brill" panose="020F0602050406030203" pitchFamily="34" charset="0"/>
                <a:ea typeface="Brill" panose="020F0602050406030203" pitchFamily="34" charset="0"/>
              </a:rPr>
              <a:t>’ä 	</a:t>
            </a:r>
            <a:r>
              <a:rPr lang="en-US" sz="1000" i="1" dirty="0">
                <a:latin typeface="Brill" panose="020F0602050406030203" pitchFamily="34" charset="0"/>
                <a:ea typeface="Brill" panose="020F0602050406030203" pitchFamily="34" charset="0"/>
              </a:rPr>
              <a:t>     </a:t>
            </a:r>
            <a:r>
              <a:rPr lang="ru-RU" sz="1000" i="1" dirty="0">
                <a:latin typeface="Brill" panose="020F0602050406030203" pitchFamily="34" charset="0"/>
                <a:ea typeface="Brill" panose="020F0602050406030203" pitchFamily="34" charset="0"/>
              </a:rPr>
              <a:t>š</a:t>
            </a:r>
            <a:r>
              <a:rPr lang="en-US" sz="1000" i="1" dirty="0" err="1">
                <a:latin typeface="Brill" panose="020F0602050406030203" pitchFamily="34" charset="0"/>
                <a:ea typeface="Brill" panose="020F0602050406030203" pitchFamily="34" charset="0"/>
              </a:rPr>
              <a:t>ə̈rg</a:t>
            </a:r>
            <a:r>
              <a:rPr lang="ru-RU" sz="1000" i="1" dirty="0">
                <a:latin typeface="Brill" panose="020F0602050406030203" pitchFamily="34" charset="0"/>
                <a:ea typeface="Brill" panose="020F0602050406030203" pitchFamily="34" charset="0"/>
              </a:rPr>
              <a:t>-</a:t>
            </a:r>
            <a:r>
              <a:rPr lang="en-US" sz="1000" i="1" dirty="0">
                <a:latin typeface="Brill" panose="020F0602050406030203" pitchFamily="34" charset="0"/>
                <a:ea typeface="Brill" panose="020F0602050406030203" pitchFamily="34" charset="0"/>
              </a:rPr>
              <a:t>ə̈</a:t>
            </a:r>
            <a:r>
              <a:rPr lang="ru-RU" sz="1000" i="1" dirty="0">
                <a:latin typeface="Brill" panose="020F0602050406030203" pitchFamily="34" charset="0"/>
                <a:ea typeface="Brill" panose="020F0602050406030203" pitchFamily="34" charset="0"/>
              </a:rPr>
              <a:t>š </a:t>
            </a:r>
            <a:r>
              <a:rPr lang="en-US" sz="1000" i="1" dirty="0">
                <a:latin typeface="Brill" panose="020F0602050406030203" pitchFamily="34" charset="0"/>
                <a:ea typeface="Brill" panose="020F0602050406030203" pitchFamily="34" charset="0"/>
              </a:rPr>
              <a:t>        k</a:t>
            </a:r>
            <a:r>
              <a:rPr lang="ru-RU" sz="1000" i="1" dirty="0">
                <a:latin typeface="Brill" panose="020F0602050406030203" pitchFamily="34" charset="0"/>
                <a:ea typeface="Brill" panose="020F0602050406030203" pitchFamily="34" charset="0"/>
              </a:rPr>
              <a:t>ə̑</a:t>
            </a:r>
            <a:r>
              <a:rPr lang="en-US" sz="1000" i="1" dirty="0">
                <a:latin typeface="Brill" panose="020F0602050406030203" pitchFamily="34" charset="0"/>
                <a:ea typeface="Brill" panose="020F0602050406030203" pitchFamily="34" charset="0"/>
              </a:rPr>
              <a:t>dal</a:t>
            </a:r>
            <a:r>
              <a:rPr lang="ru-RU" sz="1000" i="1" dirty="0">
                <a:latin typeface="Brill" panose="020F0602050406030203" pitchFamily="34" charset="0"/>
                <a:ea typeface="Brill" panose="020F0602050406030203" pitchFamily="34" charset="0"/>
              </a:rPr>
              <a:t>-</a:t>
            </a:r>
            <a:r>
              <a:rPr lang="ru-RU" sz="1000" b="1" i="1" dirty="0">
                <a:solidFill>
                  <a:srgbClr val="FF000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ə̑</a:t>
            </a:r>
            <a:r>
              <a:rPr lang="en-US" sz="1000" b="1" i="1" dirty="0">
                <a:solidFill>
                  <a:srgbClr val="FF000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n</a:t>
            </a:r>
            <a:r>
              <a:rPr lang="en-US" sz="1000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endParaRPr lang="ru-RU" sz="1000" dirty="0">
              <a:latin typeface="Brill" panose="020F0602050406030203" pitchFamily="34" charset="0"/>
              <a:ea typeface="Brill" panose="020F0602050406030203" pitchFamily="34" charset="0"/>
            </a:endParaRPr>
          </a:p>
          <a:p>
            <a:r>
              <a:rPr lang="ru-RU" sz="1000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en-US" sz="1000" dirty="0">
                <a:latin typeface="Brill" panose="020F0602050406030203" pitchFamily="34" charset="0"/>
                <a:ea typeface="Brill" panose="020F0602050406030203" pitchFamily="34" charset="0"/>
              </a:rPr>
              <a:t>       father wood</a:t>
            </a:r>
            <a:r>
              <a:rPr lang="ru-RU" sz="1000" dirty="0">
                <a:latin typeface="Brill" panose="020F0602050406030203" pitchFamily="34" charset="0"/>
                <a:ea typeface="Brill" panose="020F0602050406030203" pitchFamily="34" charset="0"/>
              </a:rPr>
              <a:t>-</a:t>
            </a:r>
            <a:r>
              <a:rPr lang="en-US" sz="1000" dirty="0">
                <a:latin typeface="Brill" panose="020F0602050406030203" pitchFamily="34" charset="0"/>
                <a:ea typeface="Brill" panose="020F0602050406030203" pitchFamily="34" charset="0"/>
              </a:rPr>
              <a:t>ILL  drive</a:t>
            </a:r>
            <a:r>
              <a:rPr lang="ru-RU" sz="1000" dirty="0">
                <a:latin typeface="Brill" panose="020F0602050406030203" pitchFamily="34" charset="0"/>
                <a:ea typeface="Brill" panose="020F0602050406030203" pitchFamily="34" charset="0"/>
              </a:rPr>
              <a:t>-</a:t>
            </a:r>
            <a:r>
              <a:rPr lang="ru-RU" sz="1000" b="1" dirty="0">
                <a:solidFill>
                  <a:srgbClr val="FF000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PRF</a:t>
            </a:r>
            <a:r>
              <a:rPr lang="ru-RU" sz="1000" dirty="0">
                <a:latin typeface="Brill" panose="020F0602050406030203" pitchFamily="34" charset="0"/>
                <a:ea typeface="Brill" panose="020F0602050406030203" pitchFamily="34" charset="0"/>
              </a:rPr>
              <a:t>.3SG</a:t>
            </a:r>
          </a:p>
          <a:p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Father has just gone to the wood (maybe long ago)’</a:t>
            </a:r>
          </a:p>
          <a:p>
            <a:pPr>
              <a:spcBef>
                <a:spcPts val="600"/>
              </a:spcBef>
            </a:pP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While the Perfect is OK with adverbials like ‘just now’, the Aorist is infelicitous with ‘long ago’:</a:t>
            </a:r>
          </a:p>
          <a:p>
            <a:r>
              <a:rPr lang="en-US" sz="1000" dirty="0">
                <a:latin typeface="Brill" panose="020F0602050406030203" pitchFamily="34" charset="0"/>
                <a:ea typeface="Brill" panose="020F0602050406030203" pitchFamily="34" charset="0"/>
              </a:rPr>
              <a:t>(4) </a:t>
            </a:r>
            <a:r>
              <a:rPr lang="en-US" sz="1000" i="1" dirty="0">
                <a:latin typeface="Brill" panose="020F0602050406030203" pitchFamily="34" charset="0"/>
                <a:ea typeface="Brill" panose="020F0602050406030203" pitchFamily="34" charset="0"/>
              </a:rPr>
              <a:t>t</a:t>
            </a:r>
            <a:r>
              <a:rPr lang="ru-RU" sz="1000" i="1" dirty="0">
                <a:latin typeface="Brill" panose="020F0602050406030203" pitchFamily="34" charset="0"/>
                <a:ea typeface="Brill" panose="020F0602050406030203" pitchFamily="34" charset="0"/>
              </a:rPr>
              <a:t>ə̈</a:t>
            </a:r>
            <a:r>
              <a:rPr lang="en-US" sz="1000" i="1" dirty="0">
                <a:latin typeface="Brill" panose="020F0602050406030203" pitchFamily="34" charset="0"/>
                <a:ea typeface="Brill" panose="020F0602050406030203" pitchFamily="34" charset="0"/>
              </a:rPr>
              <a:t>n</a:t>
            </a:r>
            <a:r>
              <a:rPr lang="ru-RU" sz="1000" i="1" dirty="0">
                <a:latin typeface="Brill" panose="020F0602050406030203" pitchFamily="34" charset="0"/>
                <a:ea typeface="Brill" panose="020F0602050406030203" pitchFamily="34" charset="0"/>
              </a:rPr>
              <a:t>ä</a:t>
            </a:r>
            <a:r>
              <a:rPr lang="en-US" sz="1000" i="1" dirty="0">
                <a:latin typeface="Brill" panose="020F0602050406030203" pitchFamily="34" charset="0"/>
                <a:ea typeface="Brill" panose="020F0602050406030203" pitchFamily="34" charset="0"/>
              </a:rPr>
              <a:t>m </a:t>
            </a:r>
            <a:r>
              <a:rPr lang="en-US" sz="1000" i="1" dirty="0" err="1">
                <a:latin typeface="Brill" panose="020F0602050406030203" pitchFamily="34" charset="0"/>
                <a:ea typeface="Brill" panose="020F0602050406030203" pitchFamily="34" charset="0"/>
              </a:rPr>
              <a:t>pervi</a:t>
            </a:r>
            <a:r>
              <a:rPr lang="en-US" sz="1000" i="1" dirty="0">
                <a:latin typeface="Brill" panose="020F0602050406030203" pitchFamily="34" charset="0"/>
                <a:ea typeface="Brill" panose="020F0602050406030203" pitchFamily="34" charset="0"/>
              </a:rPr>
              <a:t>=ok</a:t>
            </a:r>
            <a:r>
              <a:rPr lang="ru-RU" sz="1000" i="1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en-US" sz="1000" i="1" dirty="0">
                <a:latin typeface="Brill" panose="020F0602050406030203" pitchFamily="34" charset="0"/>
                <a:ea typeface="Brill" panose="020F0602050406030203" pitchFamily="34" charset="0"/>
              </a:rPr>
              <a:t>                   </a:t>
            </a:r>
            <a:r>
              <a:rPr lang="ru-RU" sz="1000" i="1" dirty="0">
                <a:latin typeface="Brill" panose="020F0602050406030203" pitchFamily="34" charset="0"/>
                <a:ea typeface="Brill" panose="020F0602050406030203" pitchFamily="34" charset="0"/>
              </a:rPr>
              <a:t>ə̈</a:t>
            </a:r>
            <a:r>
              <a:rPr lang="en-US" sz="1000" i="1" dirty="0">
                <a:latin typeface="Brill" panose="020F0602050406030203" pitchFamily="34" charset="0"/>
                <a:ea typeface="Brill" panose="020F0602050406030203" pitchFamily="34" charset="0"/>
              </a:rPr>
              <a:t>l</a:t>
            </a:r>
            <a:r>
              <a:rPr lang="ru-RU" sz="1000" i="1" dirty="0">
                <a:latin typeface="Brill" panose="020F0602050406030203" pitchFamily="34" charset="0"/>
                <a:ea typeface="Brill" panose="020F0602050406030203" pitchFamily="34" charset="0"/>
              </a:rPr>
              <a:t>-</a:t>
            </a:r>
            <a:r>
              <a:rPr lang="ru-RU" sz="1000" b="1" i="1" dirty="0">
                <a:solidFill>
                  <a:srgbClr val="FF000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ə</a:t>
            </a:r>
            <a:r>
              <a:rPr lang="ru-RU" sz="1000" i="1" dirty="0">
                <a:solidFill>
                  <a:srgbClr val="FF000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̈</a:t>
            </a:r>
            <a:r>
              <a:rPr lang="en-US" sz="1000" b="1" i="1" dirty="0">
                <a:solidFill>
                  <a:srgbClr val="FF000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n </a:t>
            </a:r>
            <a:r>
              <a:rPr lang="en-US" sz="1000" dirty="0">
                <a:latin typeface="Brill" panose="020F0602050406030203" pitchFamily="34" charset="0"/>
                <a:ea typeface="Brill" panose="020F0602050406030203" pitchFamily="34" charset="0"/>
              </a:rPr>
              <a:t>/</a:t>
            </a:r>
            <a:r>
              <a:rPr lang="en-US" sz="1000" b="1" i="1" dirty="0">
                <a:latin typeface="Brill" panose="020F0602050406030203" pitchFamily="34" charset="0"/>
                <a:ea typeface="Brill" panose="020F0602050406030203" pitchFamily="34" charset="0"/>
              </a:rPr>
              <a:t>*</a:t>
            </a:r>
            <a:r>
              <a:rPr lang="en-US" sz="1000" i="1" dirty="0" err="1">
                <a:latin typeface="Brill" panose="020F0602050406030203" pitchFamily="34" charset="0"/>
                <a:ea typeface="Brill" panose="020F0602050406030203" pitchFamily="34" charset="0"/>
              </a:rPr>
              <a:t>ə̈l</a:t>
            </a:r>
            <a:r>
              <a:rPr lang="ru-RU" sz="1000" i="1" dirty="0">
                <a:latin typeface="Brill" panose="020F0602050406030203" pitchFamily="34" charset="0"/>
                <a:ea typeface="Brill" panose="020F0602050406030203" pitchFamily="34" charset="0"/>
              </a:rPr>
              <a:t>-</a:t>
            </a:r>
            <a:r>
              <a:rPr lang="ru-RU" sz="1000" b="1" i="1" dirty="0" err="1">
                <a:solidFill>
                  <a:srgbClr val="00CC66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ə</a:t>
            </a:r>
            <a:r>
              <a:rPr lang="ru-RU" sz="1000" i="1" dirty="0" err="1">
                <a:solidFill>
                  <a:srgbClr val="00CC66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̈</a:t>
            </a:r>
            <a:r>
              <a:rPr lang="ru-RU" sz="1000" b="1" i="1" dirty="0" err="1">
                <a:solidFill>
                  <a:srgbClr val="00CC66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š</a:t>
            </a:r>
            <a:r>
              <a:rPr lang="en-US" sz="1000" i="1" dirty="0">
                <a:latin typeface="Brill" panose="020F0602050406030203" pitchFamily="34" charset="0"/>
                <a:ea typeface="Brill" panose="020F0602050406030203" pitchFamily="34" charset="0"/>
              </a:rPr>
              <a:t>               </a:t>
            </a:r>
            <a:r>
              <a:rPr lang="ru-RU" sz="1000" i="1" dirty="0">
                <a:latin typeface="Brill" panose="020F0602050406030203" pitchFamily="34" charset="0"/>
                <a:ea typeface="Brill" panose="020F0602050406030203" pitchFamily="34" charset="0"/>
              </a:rPr>
              <a:t>      </a:t>
            </a:r>
            <a:r>
              <a:rPr lang="en-US" sz="1000" i="1" dirty="0" err="1">
                <a:latin typeface="Brill" panose="020F0602050406030203" pitchFamily="34" charset="0"/>
                <a:ea typeface="Brill" panose="020F0602050406030203" pitchFamily="34" charset="0"/>
              </a:rPr>
              <a:t>ilja</a:t>
            </a:r>
            <a:endParaRPr lang="ru-RU" sz="1000" dirty="0">
              <a:latin typeface="Brill" panose="020F0602050406030203" pitchFamily="34" charset="0"/>
              <a:ea typeface="Brill" panose="020F0602050406030203" pitchFamily="34" charset="0"/>
            </a:endParaRPr>
          </a:p>
          <a:p>
            <a:r>
              <a:rPr lang="en-US" sz="1000" dirty="0">
                <a:latin typeface="Brill" panose="020F0602050406030203" pitchFamily="34" charset="0"/>
                <a:ea typeface="Brill" panose="020F0602050406030203" pitchFamily="34" charset="0"/>
              </a:rPr>
              <a:t>       then</a:t>
            </a:r>
            <a:r>
              <a:rPr lang="ru-RU" sz="1000" dirty="0">
                <a:latin typeface="Brill" panose="020F0602050406030203" pitchFamily="34" charset="0"/>
                <a:ea typeface="Brill" panose="020F0602050406030203" pitchFamily="34" charset="0"/>
              </a:rPr>
              <a:t>	 </a:t>
            </a:r>
            <a:r>
              <a:rPr lang="en-US" sz="1000" dirty="0" err="1">
                <a:latin typeface="Brill" panose="020F0602050406030203" pitchFamily="34" charset="0"/>
                <a:ea typeface="Brill" panose="020F0602050406030203" pitchFamily="34" charset="0"/>
              </a:rPr>
              <a:t>long.ago</a:t>
            </a:r>
            <a:r>
              <a:rPr lang="en-US" sz="1000" dirty="0">
                <a:latin typeface="Brill" panose="020F0602050406030203" pitchFamily="34" charset="0"/>
                <a:ea typeface="Brill" panose="020F0602050406030203" pitchFamily="34" charset="0"/>
              </a:rPr>
              <a:t>=EMPH    live-</a:t>
            </a:r>
            <a:r>
              <a:rPr lang="en-US" sz="1000" b="1" dirty="0">
                <a:solidFill>
                  <a:srgbClr val="FF000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PRF</a:t>
            </a:r>
            <a:r>
              <a:rPr lang="en-US" sz="1000" dirty="0">
                <a:latin typeface="Brill" panose="020F0602050406030203" pitchFamily="34" charset="0"/>
                <a:ea typeface="Brill" panose="020F0602050406030203" pitchFamily="34" charset="0"/>
              </a:rPr>
              <a:t>/*</a:t>
            </a:r>
            <a:r>
              <a:rPr lang="en-US" sz="1000" b="1" dirty="0">
                <a:solidFill>
                  <a:srgbClr val="00CC66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AOR</a:t>
            </a:r>
            <a:r>
              <a:rPr lang="ru-RU" sz="1000" dirty="0">
                <a:latin typeface="Brill" panose="020F0602050406030203" pitchFamily="34" charset="0"/>
                <a:ea typeface="Brill" panose="020F0602050406030203" pitchFamily="34" charset="0"/>
              </a:rPr>
              <a:t>.3</a:t>
            </a:r>
            <a:r>
              <a:rPr lang="en-US" sz="1000" dirty="0">
                <a:latin typeface="Brill" panose="020F0602050406030203" pitchFamily="34" charset="0"/>
                <a:ea typeface="Brill" panose="020F0602050406030203" pitchFamily="34" charset="0"/>
              </a:rPr>
              <a:t>SG    I.</a:t>
            </a:r>
            <a:r>
              <a:rPr lang="ru-RU" sz="1000" dirty="0">
                <a:latin typeface="Brill" panose="020F0602050406030203" pitchFamily="34" charset="0"/>
                <a:ea typeface="Brill" panose="020F0602050406030203" pitchFamily="34" charset="0"/>
              </a:rPr>
              <a:t>.</a:t>
            </a:r>
            <a:endParaRPr lang="en-US" sz="1000" dirty="0">
              <a:latin typeface="Brill" panose="020F0602050406030203" pitchFamily="34" charset="0"/>
              <a:ea typeface="Brill" panose="020F0602050406030203" pitchFamily="34" charset="0"/>
            </a:endParaRPr>
          </a:p>
          <a:p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‘A long, long time ago there lived </a:t>
            </a:r>
            <a:r>
              <a:rPr lang="en-US" sz="1100" dirty="0" err="1">
                <a:latin typeface="Brill" panose="020F0602050406030203" pitchFamily="34" charset="0"/>
                <a:ea typeface="Brill" panose="020F0602050406030203" pitchFamily="34" charset="0"/>
              </a:rPr>
              <a:t>Ilja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en-US" sz="1100" dirty="0" err="1">
                <a:latin typeface="Brill" panose="020F0602050406030203" pitchFamily="34" charset="0"/>
                <a:ea typeface="Brill" panose="020F0602050406030203" pitchFamily="34" charset="0"/>
              </a:rPr>
              <a:t>Muromec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.’</a:t>
            </a:r>
            <a:endParaRPr lang="ru-RU" sz="1100" dirty="0">
              <a:latin typeface="Brill" panose="020F0602050406030203" pitchFamily="34" charset="0"/>
              <a:ea typeface="Brill" panose="020F0602050406030203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21466" y="1037527"/>
            <a:ext cx="2743828" cy="2707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en-US" sz="1300" b="1" dirty="0">
                <a:latin typeface="Brill" panose="020F0602050406030203" pitchFamily="34" charset="0"/>
                <a:ea typeface="Brill" panose="020F0602050406030203" pitchFamily="34" charset="0"/>
              </a:rPr>
              <a:t>Narrative contexts</a:t>
            </a:r>
          </a:p>
          <a:p>
            <a:pPr algn="just">
              <a:spcAft>
                <a:spcPts val="400"/>
              </a:spcAft>
            </a:pP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Aorist is freely used denoting events of any </a:t>
            </a:r>
            <a:r>
              <a:rPr lang="en-US" sz="1100" dirty="0" err="1">
                <a:latin typeface="Brill" panose="020F0602050406030203" pitchFamily="34" charset="0"/>
                <a:ea typeface="Brill" panose="020F0602050406030203" pitchFamily="34" charset="0"/>
              </a:rPr>
              <a:t>remotedness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, beginning with the </a:t>
            </a:r>
            <a:r>
              <a:rPr lang="en-US" sz="1100" b="1" dirty="0">
                <a:latin typeface="Brill" panose="020F0602050406030203" pitchFamily="34" charset="0"/>
                <a:ea typeface="Brill" panose="020F0602050406030203" pitchFamily="34" charset="0"/>
              </a:rPr>
              <a:t>second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en-US" sz="1100" b="1" dirty="0">
                <a:latin typeface="Brill" panose="020F0602050406030203" pitchFamily="34" charset="0"/>
                <a:ea typeface="Brill" panose="020F0602050406030203" pitchFamily="34" charset="0"/>
              </a:rPr>
              <a:t>clause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:</a:t>
            </a:r>
          </a:p>
          <a:p>
            <a:pPr algn="just">
              <a:spcAft>
                <a:spcPts val="200"/>
              </a:spcAft>
            </a:pP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(5) </a:t>
            </a:r>
            <a:r>
              <a:rPr lang="en-US" sz="1100" dirty="0" err="1">
                <a:latin typeface="Brill" panose="020F0602050406030203" pitchFamily="34" charset="0"/>
                <a:ea typeface="Brill" panose="020F0602050406030203" pitchFamily="34" charset="0"/>
              </a:rPr>
              <a:t>Ikänä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en-US" sz="1100" dirty="0" err="1">
                <a:latin typeface="Brill" panose="020F0602050406030203" pitchFamily="34" charset="0"/>
                <a:ea typeface="Brill" panose="020F0602050406030203" pitchFamily="34" charset="0"/>
              </a:rPr>
              <a:t>barin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en-US" sz="1100" b="1" dirty="0" err="1">
                <a:solidFill>
                  <a:srgbClr val="FF000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kelesen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(*</a:t>
            </a:r>
            <a:r>
              <a:rPr lang="en-US" sz="1100" dirty="0" err="1">
                <a:solidFill>
                  <a:srgbClr val="01A365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kelesə̈š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), </a:t>
            </a:r>
            <a:r>
              <a:rPr lang="en-US" sz="1100" dirty="0" err="1">
                <a:latin typeface="Brill" panose="020F0602050406030203" pitchFamily="34" charset="0"/>
                <a:ea typeface="Brill" panose="020F0602050406030203" pitchFamily="34" charset="0"/>
              </a:rPr>
              <a:t>što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  </a:t>
            </a:r>
            <a:r>
              <a:rPr lang="en-US" sz="1100" dirty="0" err="1">
                <a:latin typeface="Brill" panose="020F0602050406030203" pitchFamily="34" charset="0"/>
                <a:ea typeface="Brill" panose="020F0602050406030203" pitchFamily="34" charset="0"/>
              </a:rPr>
              <a:t>t'ot'am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en-US" sz="1100" dirty="0" err="1">
                <a:latin typeface="Brill" panose="020F0602050406030203" pitchFamily="34" charset="0"/>
                <a:ea typeface="Brill" panose="020F0602050406030203" pitchFamily="34" charset="0"/>
              </a:rPr>
              <a:t>saltakə̑š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en-US" sz="1100" dirty="0" err="1">
                <a:latin typeface="Brill" panose="020F0602050406030203" pitchFamily="34" charset="0"/>
                <a:ea typeface="Brill" panose="020F0602050406030203" pitchFamily="34" charset="0"/>
              </a:rPr>
              <a:t>kešäšlə̑k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. M</a:t>
            </a:r>
            <a:r>
              <a:rPr lang="ru-RU" sz="1100" dirty="0" err="1">
                <a:latin typeface="Brill" panose="020F0602050406030203" pitchFamily="34" charset="0"/>
                <a:ea typeface="Brill" panose="020F0602050406030203" pitchFamily="34" charset="0"/>
              </a:rPr>
              <a:t>ə̈n'ə̈n</a:t>
            </a:r>
            <a:r>
              <a:rPr lang="ru-RU" sz="1100" dirty="0">
                <a:latin typeface="Brill" panose="020F0602050406030203" pitchFamily="34" charset="0"/>
                <a:ea typeface="Brill" panose="020F0602050406030203" pitchFamily="34" charset="0"/>
              </a:rPr>
              <a:t>' </a:t>
            </a:r>
            <a:r>
              <a:rPr lang="ru-RU" sz="1100" dirty="0" err="1">
                <a:latin typeface="Brill" panose="020F0602050406030203" pitchFamily="34" charset="0"/>
                <a:ea typeface="Brill" panose="020F0602050406030203" pitchFamily="34" charset="0"/>
              </a:rPr>
              <a:t>kogo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ru-RU" sz="1100" dirty="0" err="1">
                <a:latin typeface="Brill" panose="020F0602050406030203" pitchFamily="34" charset="0"/>
                <a:ea typeface="Brill" panose="020F0602050406030203" pitchFamily="34" charset="0"/>
              </a:rPr>
              <a:t>papa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ru-RU" sz="1100" b="1" dirty="0" err="1">
                <a:solidFill>
                  <a:srgbClr val="FF000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tol</a:t>
            </a:r>
            <a:r>
              <a:rPr lang="en-US" sz="1100" b="1" dirty="0">
                <a:solidFill>
                  <a:srgbClr val="FF000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ə̑</a:t>
            </a:r>
            <a:r>
              <a:rPr lang="ru-RU" sz="1100" b="1" dirty="0">
                <a:solidFill>
                  <a:srgbClr val="FF000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n</a:t>
            </a:r>
            <a:r>
              <a:rPr lang="en-US" sz="1100" b="1" dirty="0">
                <a:solidFill>
                  <a:srgbClr val="FF000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ru-RU" sz="1100" dirty="0">
                <a:latin typeface="Brill" panose="020F0602050406030203" pitchFamily="34" charset="0"/>
                <a:ea typeface="Brill" panose="020F0602050406030203" pitchFamily="34" charset="0"/>
              </a:rPr>
              <a:t>/ </a:t>
            </a:r>
            <a:r>
              <a:rPr lang="en-US" sz="1100" b="1" dirty="0">
                <a:solidFill>
                  <a:srgbClr val="01A365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t</a:t>
            </a:r>
            <a:r>
              <a:rPr lang="ru-RU" sz="1100" b="1" dirty="0" err="1">
                <a:solidFill>
                  <a:srgbClr val="01A365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ol</a:t>
            </a:r>
            <a:r>
              <a:rPr lang="en-US" sz="1100" b="1" dirty="0">
                <a:solidFill>
                  <a:srgbClr val="01A365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’</a:t>
            </a:r>
            <a:r>
              <a:rPr lang="ru-RU" sz="1100" b="1" dirty="0">
                <a:solidFill>
                  <a:srgbClr val="01A365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ə̑</a:t>
            </a:r>
            <a:r>
              <a:rPr lang="en-US" sz="1100" b="1" dirty="0">
                <a:solidFill>
                  <a:srgbClr val="01A365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ru-RU" sz="1100" dirty="0" err="1">
                <a:latin typeface="Brill" panose="020F0602050406030203" pitchFamily="34" charset="0"/>
                <a:ea typeface="Brill" panose="020F0602050406030203" pitchFamily="34" charset="0"/>
              </a:rPr>
              <a:t>tə̈də̈n</a:t>
            </a:r>
            <a:r>
              <a:rPr lang="ru-RU" sz="1100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ru-RU" sz="1100" dirty="0" err="1">
                <a:latin typeface="Brill" panose="020F0602050406030203" pitchFamily="34" charset="0"/>
                <a:ea typeface="Brill" panose="020F0602050406030203" pitchFamily="34" charset="0"/>
              </a:rPr>
              <a:t>dokə</a:t>
            </a:r>
            <a:r>
              <a:rPr lang="ru-RU" sz="1100" dirty="0">
                <a:latin typeface="Brill" panose="020F0602050406030203" pitchFamily="34" charset="0"/>
                <a:ea typeface="Brill" panose="020F0602050406030203" pitchFamily="34" charset="0"/>
              </a:rPr>
              <a:t>̑ </a:t>
            </a:r>
            <a:r>
              <a:rPr lang="ru-RU" sz="1100" dirty="0" err="1">
                <a:latin typeface="Brill" panose="020F0602050406030203" pitchFamily="34" charset="0"/>
                <a:ea typeface="Brill" panose="020F0602050406030203" pitchFamily="34" charset="0"/>
              </a:rPr>
              <a:t>da</a:t>
            </a:r>
            <a:r>
              <a:rPr lang="ru-RU" sz="1100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ru-RU" sz="1100" dirty="0" err="1">
                <a:solidFill>
                  <a:srgbClr val="FF000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keles</a:t>
            </a:r>
            <a:r>
              <a:rPr lang="ru-RU" sz="1100" b="1" dirty="0" err="1">
                <a:solidFill>
                  <a:srgbClr val="FF000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en</a:t>
            </a:r>
            <a:r>
              <a:rPr lang="ru-RU" sz="1100" dirty="0">
                <a:latin typeface="Brill" panose="020F0602050406030203" pitchFamily="34" charset="0"/>
                <a:ea typeface="Brill" panose="020F0602050406030203" pitchFamily="34" charset="0"/>
              </a:rPr>
              <a:t> / </a:t>
            </a:r>
            <a:r>
              <a:rPr lang="ru-RU" sz="1100" b="1" dirty="0" err="1">
                <a:solidFill>
                  <a:srgbClr val="01A365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keles</a:t>
            </a:r>
            <a:r>
              <a:rPr lang="ru-RU" sz="1100" b="1" dirty="0" err="1">
                <a:solidFill>
                  <a:srgbClr val="00B05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ə</a:t>
            </a:r>
            <a:r>
              <a:rPr lang="ru-RU" sz="1100" b="1" dirty="0">
                <a:solidFill>
                  <a:srgbClr val="00B05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̈</a:t>
            </a:r>
            <a:r>
              <a:rPr lang="en-US" sz="1100" b="1" dirty="0">
                <a:solidFill>
                  <a:srgbClr val="00B05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š </a:t>
            </a:r>
            <a:r>
              <a:rPr lang="ru-RU" sz="1100" dirty="0" err="1">
                <a:latin typeface="Brill" panose="020F0602050406030203" pitchFamily="34" charset="0"/>
                <a:ea typeface="Brill" panose="020F0602050406030203" pitchFamily="34" charset="0"/>
              </a:rPr>
              <a:t>što</a:t>
            </a:r>
            <a:r>
              <a:rPr lang="ru-RU" sz="1100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ru-RU" sz="1100" dirty="0" err="1">
                <a:latin typeface="Brill" panose="020F0602050406030203" pitchFamily="34" charset="0"/>
                <a:ea typeface="Brill" panose="020F0602050406030203" pitchFamily="34" charset="0"/>
              </a:rPr>
              <a:t>värə̈šə̈žə</a:t>
            </a:r>
            <a:r>
              <a:rPr lang="ru-RU" sz="1100" dirty="0">
                <a:latin typeface="Brill" panose="020F0602050406030203" pitchFamily="34" charset="0"/>
                <a:ea typeface="Brill" panose="020F0602050406030203" pitchFamily="34" charset="0"/>
              </a:rPr>
              <a:t>̈ </a:t>
            </a:r>
            <a:r>
              <a:rPr lang="ru-RU" sz="1100" dirty="0" err="1">
                <a:latin typeface="Brill" panose="020F0602050406030203" pitchFamily="34" charset="0"/>
                <a:ea typeface="Brill" panose="020F0602050406030203" pitchFamily="34" charset="0"/>
              </a:rPr>
              <a:t>mə̈n</a:t>
            </a:r>
            <a:r>
              <a:rPr lang="ru-RU" sz="1100" dirty="0">
                <a:latin typeface="Brill" panose="020F0602050406030203" pitchFamily="34" charset="0"/>
                <a:ea typeface="Brill" panose="020F0602050406030203" pitchFamily="34" charset="0"/>
              </a:rPr>
              <a:t>‘ </a:t>
            </a:r>
            <a:r>
              <a:rPr lang="ru-RU" sz="1100" dirty="0" err="1">
                <a:latin typeface="Brill" panose="020F0602050406030203" pitchFamily="34" charset="0"/>
                <a:ea typeface="Brill" panose="020F0602050406030203" pitchFamily="34" charset="0"/>
              </a:rPr>
              <a:t>ške</a:t>
            </a:r>
            <a:r>
              <a:rPr lang="ru-RU" sz="1100" dirty="0">
                <a:latin typeface="Brill" panose="020F0602050406030203" pitchFamily="34" charset="0"/>
                <a:ea typeface="Brill" panose="020F0602050406030203" pitchFamily="34" charset="0"/>
              </a:rPr>
              <a:t>=o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k </a:t>
            </a:r>
            <a:r>
              <a:rPr lang="en-US" sz="1100" dirty="0" err="1">
                <a:latin typeface="Brill" panose="020F0602050406030203" pitchFamily="34" charset="0"/>
                <a:ea typeface="Brill" panose="020F0602050406030203" pitchFamily="34" charset="0"/>
              </a:rPr>
              <a:t>saltakə̑š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en-US" sz="1100" dirty="0" err="1">
                <a:latin typeface="Brill" panose="020F0602050406030203" pitchFamily="34" charset="0"/>
                <a:ea typeface="Brill" panose="020F0602050406030203" pitchFamily="34" charset="0"/>
              </a:rPr>
              <a:t>keem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. </a:t>
            </a:r>
            <a:r>
              <a:rPr lang="en-US" sz="1100" dirty="0" err="1">
                <a:latin typeface="Brill" panose="020F0602050406030203" pitchFamily="34" charset="0"/>
                <a:ea typeface="Brill" panose="020F0602050406030203" pitchFamily="34" charset="0"/>
              </a:rPr>
              <a:t>Barin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en-US" sz="1100" dirty="0" err="1">
                <a:latin typeface="Brill" panose="020F0602050406030203" pitchFamily="34" charset="0"/>
                <a:ea typeface="Brill" panose="020F0602050406030203" pitchFamily="34" charset="0"/>
              </a:rPr>
              <a:t>kogon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en-US" sz="1100" dirty="0" err="1">
                <a:solidFill>
                  <a:srgbClr val="FF000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or</a:t>
            </a:r>
            <a:r>
              <a:rPr lang="en-US" sz="1100" b="1" dirty="0" err="1">
                <a:solidFill>
                  <a:srgbClr val="FF000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en</a:t>
            </a:r>
            <a:r>
              <a:rPr lang="en-US" sz="1100" b="1" dirty="0">
                <a:solidFill>
                  <a:srgbClr val="FF000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en-US" sz="1100" b="1" dirty="0">
                <a:latin typeface="Brill" panose="020F0602050406030203" pitchFamily="34" charset="0"/>
                <a:ea typeface="Brill" panose="020F0602050406030203" pitchFamily="34" charset="0"/>
              </a:rPr>
              <a:t>/</a:t>
            </a:r>
            <a:r>
              <a:rPr lang="en-US" sz="1100" b="1" dirty="0">
                <a:solidFill>
                  <a:srgbClr val="FF000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en-US" sz="1100" b="1" dirty="0" err="1">
                <a:solidFill>
                  <a:srgbClr val="01A365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ör’</a:t>
            </a:r>
            <a:r>
              <a:rPr lang="en-US" sz="1100" b="1" dirty="0" err="1">
                <a:solidFill>
                  <a:srgbClr val="00B05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ə</a:t>
            </a:r>
            <a:r>
              <a:rPr lang="en-US" sz="1100" b="1" dirty="0">
                <a:solidFill>
                  <a:srgbClr val="00B050"/>
                </a:solidFill>
                <a:latin typeface="Brill" panose="020F0602050406030203" pitchFamily="34" charset="0"/>
                <a:ea typeface="Brill" panose="020F0602050406030203" pitchFamily="34" charset="0"/>
              </a:rPr>
              <a:t>̈</a:t>
            </a:r>
            <a:r>
              <a:rPr lang="en-US" sz="1050" dirty="0">
                <a:latin typeface="Brill" panose="020F0602050406030203" pitchFamily="34" charset="0"/>
                <a:ea typeface="Brill" panose="020F0602050406030203" pitchFamily="34" charset="0"/>
              </a:rPr>
              <a:t>. </a:t>
            </a:r>
            <a:endParaRPr lang="ru-RU" sz="1050" dirty="0">
              <a:latin typeface="Brill" panose="020F0602050406030203" pitchFamily="34" charset="0"/>
              <a:ea typeface="Brill" panose="020F0602050406030203" pitchFamily="34" charset="0"/>
            </a:endParaRPr>
          </a:p>
          <a:p>
            <a:pPr algn="just">
              <a:spcAft>
                <a:spcPts val="400"/>
              </a:spcAft>
            </a:pPr>
            <a:r>
              <a:rPr lang="en-US" sz="1100" b="1" dirty="0">
                <a:latin typeface="Brill" panose="020F0602050406030203" pitchFamily="34" charset="0"/>
                <a:ea typeface="Brill" panose="020F0602050406030203" pitchFamily="34" charset="0"/>
              </a:rPr>
              <a:t>‘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One day the landlord </a:t>
            </a:r>
            <a:r>
              <a:rPr lang="en-US" sz="1100" b="1" dirty="0">
                <a:latin typeface="Brill" panose="020F0602050406030203" pitchFamily="34" charset="0"/>
                <a:ea typeface="Brill" panose="020F0602050406030203" pitchFamily="34" charset="0"/>
              </a:rPr>
              <a:t>ordered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(</a:t>
            </a:r>
            <a:r>
              <a:rPr lang="en-US" sz="1100" cap="small" dirty="0" err="1">
                <a:latin typeface="Brill" panose="020F0602050406030203" pitchFamily="34" charset="0"/>
                <a:ea typeface="Brill" panose="020F0602050406030203" pitchFamily="34" charset="0"/>
              </a:rPr>
              <a:t>prf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/*</a:t>
            </a:r>
            <a:r>
              <a:rPr lang="en-US" sz="1100" cap="small" dirty="0" err="1">
                <a:latin typeface="Brill" panose="020F0602050406030203" pitchFamily="34" charset="0"/>
                <a:ea typeface="Brill" panose="020F0602050406030203" pitchFamily="34" charset="0"/>
              </a:rPr>
              <a:t>aor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) that my grandfather were sent to the army. My great-grandmother </a:t>
            </a:r>
            <a:r>
              <a:rPr lang="en-US" sz="1100" b="1" dirty="0">
                <a:latin typeface="Brill" panose="020F0602050406030203" pitchFamily="34" charset="0"/>
                <a:ea typeface="Brill" panose="020F0602050406030203" pitchFamily="34" charset="0"/>
              </a:rPr>
              <a:t>went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(</a:t>
            </a:r>
            <a:r>
              <a:rPr lang="en-US" sz="1100" baseline="30000" dirty="0">
                <a:latin typeface="Brill" panose="020F0602050406030203" pitchFamily="34" charset="0"/>
                <a:ea typeface="Brill" panose="020F0602050406030203" pitchFamily="34" charset="0"/>
              </a:rPr>
              <a:t>OK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en-US" sz="1100" cap="small" dirty="0" err="1">
                <a:latin typeface="Brill" panose="020F0602050406030203" pitchFamily="34" charset="0"/>
                <a:ea typeface="Brill" panose="020F0602050406030203" pitchFamily="34" charset="0"/>
              </a:rPr>
              <a:t>prf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/ </a:t>
            </a:r>
            <a:r>
              <a:rPr lang="en-US" sz="1100" baseline="30000" dirty="0">
                <a:latin typeface="Brill" panose="020F0602050406030203" pitchFamily="34" charset="0"/>
                <a:ea typeface="Brill" panose="020F0602050406030203" pitchFamily="34" charset="0"/>
              </a:rPr>
              <a:t>OK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en-US" sz="1100" cap="small" dirty="0" err="1">
                <a:latin typeface="Brill" panose="020F0602050406030203" pitchFamily="34" charset="0"/>
                <a:ea typeface="Brill" panose="020F0602050406030203" pitchFamily="34" charset="0"/>
              </a:rPr>
              <a:t>aor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) to him and told (</a:t>
            </a:r>
            <a:r>
              <a:rPr lang="en-US" sz="1100" baseline="30000" dirty="0">
                <a:latin typeface="Brill" panose="020F0602050406030203" pitchFamily="34" charset="0"/>
                <a:ea typeface="Brill" panose="020F0602050406030203" pitchFamily="34" charset="0"/>
              </a:rPr>
              <a:t>OK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en-US" sz="1100" cap="small" dirty="0" err="1">
                <a:latin typeface="Brill" panose="020F0602050406030203" pitchFamily="34" charset="0"/>
                <a:ea typeface="Brill" panose="020F0602050406030203" pitchFamily="34" charset="0"/>
              </a:rPr>
              <a:t>prf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/ </a:t>
            </a:r>
            <a:r>
              <a:rPr lang="en-US" sz="1100" baseline="30000" dirty="0">
                <a:latin typeface="Brill" panose="020F0602050406030203" pitchFamily="34" charset="0"/>
                <a:ea typeface="Brill" panose="020F0602050406030203" pitchFamily="34" charset="0"/>
              </a:rPr>
              <a:t>OK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en-US" sz="1100" cap="small" dirty="0" err="1">
                <a:latin typeface="Brill" panose="020F0602050406030203" pitchFamily="34" charset="0"/>
                <a:ea typeface="Brill" panose="020F0602050406030203" pitchFamily="34" charset="0"/>
              </a:rPr>
              <a:t>aor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) that she would go to the army herself. The landlord was shocked (</a:t>
            </a:r>
            <a:r>
              <a:rPr lang="en-US" sz="1100" baseline="30000" dirty="0">
                <a:latin typeface="Brill" panose="020F0602050406030203" pitchFamily="34" charset="0"/>
                <a:ea typeface="Brill" panose="020F0602050406030203" pitchFamily="34" charset="0"/>
              </a:rPr>
              <a:t>OK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en-US" sz="1100" cap="small" dirty="0" err="1">
                <a:latin typeface="Brill" panose="020F0602050406030203" pitchFamily="34" charset="0"/>
                <a:ea typeface="Brill" panose="020F0602050406030203" pitchFamily="34" charset="0"/>
              </a:rPr>
              <a:t>prf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/ </a:t>
            </a:r>
            <a:r>
              <a:rPr lang="en-US" sz="1100" baseline="30000" dirty="0">
                <a:latin typeface="Brill" panose="020F0602050406030203" pitchFamily="34" charset="0"/>
                <a:ea typeface="Brill" panose="020F0602050406030203" pitchFamily="34" charset="0"/>
              </a:rPr>
              <a:t>OK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</a:t>
            </a:r>
            <a:r>
              <a:rPr lang="en-US" sz="1100" cap="small" dirty="0" err="1">
                <a:latin typeface="Brill" panose="020F0602050406030203" pitchFamily="34" charset="0"/>
                <a:ea typeface="Brill" panose="020F0602050406030203" pitchFamily="34" charset="0"/>
              </a:rPr>
              <a:t>aor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). ’</a:t>
            </a:r>
            <a:endParaRPr lang="ru-RU" sz="1100" dirty="0">
              <a:latin typeface="Brill" panose="020F0602050406030203" pitchFamily="34" charset="0"/>
              <a:ea typeface="Brill" panose="020F060205040603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9755" y="3812284"/>
            <a:ext cx="3083677" cy="27751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300" b="1" dirty="0">
                <a:latin typeface="Brill" panose="020F0602050406030203" pitchFamily="34" charset="0"/>
                <a:ea typeface="Brill" panose="020F0602050406030203" pitchFamily="34" charset="0"/>
              </a:rPr>
              <a:t>Our analysis: perspective</a:t>
            </a:r>
            <a:endParaRPr lang="ru-RU" sz="1300" dirty="0">
              <a:latin typeface="Brill" panose="020F0602050406030203" pitchFamily="34" charset="0"/>
              <a:ea typeface="Brill" panose="020F0602050406030203" pitchFamily="34" charset="0"/>
            </a:endParaRPr>
          </a:p>
          <a:p>
            <a:pPr algn="just">
              <a:spcBef>
                <a:spcPts val="400"/>
              </a:spcBef>
            </a:pP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Kamp &amp; </a:t>
            </a:r>
            <a:r>
              <a:rPr lang="en-US" sz="1100" dirty="0" err="1">
                <a:latin typeface="Brill" panose="020F0602050406030203" pitchFamily="34" charset="0"/>
                <a:ea typeface="Brill" panose="020F0602050406030203" pitchFamily="34" charset="0"/>
              </a:rPr>
              <a:t>Reyle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(1993) try to account for “extended flashbacks” like (6) with the notion of </a:t>
            </a:r>
            <a:r>
              <a:rPr lang="en-US" sz="1100" i="1" dirty="0">
                <a:latin typeface="Brill" panose="020F0602050406030203" pitchFamily="34" charset="0"/>
                <a:ea typeface="Brill" panose="020F0602050406030203" pitchFamily="34" charset="0"/>
              </a:rPr>
              <a:t>perspective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:</a:t>
            </a:r>
            <a:endParaRPr lang="ru-RU" sz="1100" dirty="0">
              <a:latin typeface="Brill" panose="020F0602050406030203" pitchFamily="34" charset="0"/>
              <a:ea typeface="Brill" panose="020F0602050406030203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(</a:t>
            </a:r>
            <a:r>
              <a:rPr lang="ru-RU" sz="1100" dirty="0">
                <a:latin typeface="Brill" panose="020F0602050406030203" pitchFamily="34" charset="0"/>
                <a:ea typeface="Brill" panose="020F0602050406030203" pitchFamily="34" charset="0"/>
              </a:rPr>
              <a:t>6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) Fred arrived at 10. He </a:t>
            </a:r>
            <a:r>
              <a:rPr lang="en-US" sz="1100" b="1" dirty="0">
                <a:latin typeface="Brill" panose="020F0602050406030203" pitchFamily="34" charset="0"/>
                <a:ea typeface="Brill" panose="020F0602050406030203" pitchFamily="34" charset="0"/>
              </a:rPr>
              <a:t>had got up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at 5; he </a:t>
            </a:r>
            <a:r>
              <a:rPr lang="en-US" sz="1100" b="1" dirty="0">
                <a:latin typeface="Brill" panose="020F0602050406030203" pitchFamily="34" charset="0"/>
                <a:ea typeface="Brill" panose="020F0602050406030203" pitchFamily="34" charset="0"/>
              </a:rPr>
              <a:t>had taken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a long shower and </a:t>
            </a:r>
            <a:r>
              <a:rPr lang="en-US" sz="1100" b="1" dirty="0">
                <a:latin typeface="Brill" panose="020F0602050406030203" pitchFamily="34" charset="0"/>
                <a:ea typeface="Brill" panose="020F0602050406030203" pitchFamily="34" charset="0"/>
              </a:rPr>
              <a:t>had left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the house at 6:30</a:t>
            </a:r>
            <a:endParaRPr lang="ru-RU" sz="1100" dirty="0">
              <a:latin typeface="Brill" panose="020F0602050406030203" pitchFamily="34" charset="0"/>
              <a:ea typeface="Brill" panose="020F0602050406030203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Past perfect = the precedence relation between the events and the perspective time (Pt; = Fred’s arrival)</a:t>
            </a:r>
            <a:endParaRPr lang="ru-RU" sz="1100" dirty="0">
              <a:latin typeface="Brill" panose="020F0602050406030203" pitchFamily="34" charset="0"/>
              <a:ea typeface="Brill" panose="020F0602050406030203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Kamp &amp; </a:t>
            </a:r>
            <a:r>
              <a:rPr lang="en-US" sz="1100" dirty="0" err="1">
                <a:latin typeface="Brill" panose="020F0602050406030203" pitchFamily="34" charset="0"/>
                <a:ea typeface="Brill" panose="020F0602050406030203" pitchFamily="34" charset="0"/>
              </a:rPr>
              <a:t>Reyle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: for simple past, Pt = utterance time (</a:t>
            </a:r>
            <a:r>
              <a:rPr lang="en-US" sz="1100" dirty="0" err="1">
                <a:latin typeface="Brill" panose="020F0602050406030203" pitchFamily="34" charset="0"/>
                <a:ea typeface="Brill" panose="020F0602050406030203" pitchFamily="34" charset="0"/>
              </a:rPr>
              <a:t>Ut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). </a:t>
            </a:r>
            <a:r>
              <a:rPr lang="en-US" sz="1100" dirty="0" err="1">
                <a:latin typeface="Brill" panose="020F0602050406030203" pitchFamily="34" charset="0"/>
                <a:ea typeface="Brill" panose="020F0602050406030203" pitchFamily="34" charset="0"/>
              </a:rPr>
              <a:t>Padučeva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(1994): that it is the case only for </a:t>
            </a:r>
            <a:r>
              <a:rPr lang="en-US" sz="1100" i="1" dirty="0">
                <a:latin typeface="Brill" panose="020F0602050406030203" pitchFamily="34" charset="0"/>
                <a:ea typeface="Brill" panose="020F0602050406030203" pitchFamily="34" charset="0"/>
              </a:rPr>
              <a:t>plan de discourse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; in </a:t>
            </a:r>
            <a:r>
              <a:rPr lang="en-US" sz="1100" i="1" dirty="0">
                <a:latin typeface="Brill" panose="020F0602050406030203" pitchFamily="34" charset="0"/>
                <a:ea typeface="Brill" panose="020F0602050406030203" pitchFamily="34" charset="0"/>
              </a:rPr>
              <a:t>plan de </a:t>
            </a:r>
            <a:r>
              <a:rPr lang="en-US" sz="1100" i="1" dirty="0" err="1">
                <a:latin typeface="Brill" panose="020F0602050406030203" pitchFamily="34" charset="0"/>
                <a:ea typeface="Brill" panose="020F0602050406030203" pitchFamily="34" charset="0"/>
              </a:rPr>
              <a:t>récit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(i.e. in canonical narratives) the Pt coincides with the time of the events (“story-now” in Fleischman’s (1990) terms). In experiential contexts, by contrast, Pt and </a:t>
            </a:r>
            <a:r>
              <a:rPr lang="en-US" sz="1100" dirty="0" err="1">
                <a:latin typeface="Brill" panose="020F0602050406030203" pitchFamily="34" charset="0"/>
                <a:ea typeface="Brill" panose="020F0602050406030203" pitchFamily="34" charset="0"/>
              </a:rPr>
              <a:t>Ut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must coincide.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3296527" y="3812284"/>
            <a:ext cx="2931236" cy="27756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300" b="1" dirty="0">
                <a:latin typeface="Brill" panose="020F0602050406030203" pitchFamily="34" charset="0"/>
                <a:ea typeface="Brill" panose="020F0602050406030203" pitchFamily="34" charset="0"/>
              </a:rPr>
              <a:t>Our proposal</a:t>
            </a:r>
            <a:endParaRPr lang="ru-RU" sz="1300" dirty="0">
              <a:latin typeface="Brill" panose="020F0602050406030203" pitchFamily="34" charset="0"/>
              <a:ea typeface="Brill" panose="020F0602050406030203" pitchFamily="34" charset="0"/>
            </a:endParaRPr>
          </a:p>
          <a:p>
            <a:pPr>
              <a:spcBef>
                <a:spcPts val="400"/>
              </a:spcBef>
            </a:pP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Perfect is just unmarked past tense.</a:t>
            </a:r>
          </a:p>
          <a:p>
            <a:pPr>
              <a:spcBef>
                <a:spcPts val="400"/>
              </a:spcBef>
            </a:pP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Aorist: a past tense with an additional condition :</a:t>
            </a:r>
          </a:p>
          <a:p>
            <a:pPr>
              <a:spcBef>
                <a:spcPts val="400"/>
              </a:spcBef>
            </a:pP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(</a:t>
            </a:r>
            <a:r>
              <a:rPr lang="ru-RU" sz="1100" dirty="0">
                <a:latin typeface="Brill" panose="020F0602050406030203" pitchFamily="34" charset="0"/>
                <a:ea typeface="Brill" panose="020F0602050406030203" pitchFamily="34" charset="0"/>
              </a:rPr>
              <a:t>7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) The event time (Et) should coincide with the Pt. </a:t>
            </a:r>
            <a:endParaRPr lang="ru-RU" sz="1100" dirty="0">
              <a:latin typeface="Brill" panose="020F0602050406030203" pitchFamily="34" charset="0"/>
              <a:ea typeface="Brill" panose="020F0602050406030203" pitchFamily="34" charset="0"/>
            </a:endParaRPr>
          </a:p>
          <a:p>
            <a:pPr>
              <a:spcBef>
                <a:spcPts val="400"/>
              </a:spcBef>
            </a:pP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Narrative contexts: the Pt (“story-now”) by definition coincides with the Et</a:t>
            </a:r>
            <a:b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</a:br>
            <a:r>
              <a:rPr lang="en-US" sz="1100" dirty="0">
                <a:latin typeface="Cambria Math" panose="02040503050406030204" pitchFamily="18" charset="0"/>
                <a:ea typeface="Cambria Math" panose="02040503050406030204" pitchFamily="18" charset="0"/>
              </a:rPr>
              <a:t>→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(</a:t>
            </a:r>
            <a:r>
              <a:rPr lang="ru-RU" sz="1100" dirty="0">
                <a:latin typeface="Brill" panose="020F0602050406030203" pitchFamily="34" charset="0"/>
                <a:ea typeface="Brill" panose="020F0602050406030203" pitchFamily="34" charset="0"/>
              </a:rPr>
              <a:t>7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) holds, the Aorist is </a:t>
            </a:r>
            <a:r>
              <a:rPr lang="en-US" sz="1100" b="1" dirty="0">
                <a:latin typeface="Brill" panose="020F0602050406030203" pitchFamily="34" charset="0"/>
                <a:ea typeface="Brill" panose="020F0602050406030203" pitchFamily="34" charset="0"/>
              </a:rPr>
              <a:t>felicitous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.</a:t>
            </a:r>
            <a:endParaRPr lang="ru-RU" sz="1100" dirty="0">
              <a:latin typeface="Brill" panose="020F0602050406030203" pitchFamily="34" charset="0"/>
              <a:ea typeface="Brill" panose="020F0602050406030203" pitchFamily="34" charset="0"/>
            </a:endParaRPr>
          </a:p>
          <a:p>
            <a:pPr>
              <a:spcBef>
                <a:spcPts val="400"/>
              </a:spcBef>
            </a:pP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Non-narrative (dialogic etc.) contexts,: Pt  = </a:t>
            </a:r>
            <a:r>
              <a:rPr lang="en-US" sz="1100" dirty="0" err="1">
                <a:latin typeface="Brill" panose="020F0602050406030203" pitchFamily="34" charset="0"/>
                <a:ea typeface="Brill" panose="020F0602050406030203" pitchFamily="34" charset="0"/>
              </a:rPr>
              <a:t>Ut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; </a:t>
            </a:r>
            <a:b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</a:b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by (</a:t>
            </a:r>
            <a:r>
              <a:rPr lang="ru-RU" sz="1100" dirty="0">
                <a:latin typeface="Brill" panose="020F0602050406030203" pitchFamily="34" charset="0"/>
                <a:ea typeface="Brill" panose="020F0602050406030203" pitchFamily="34" charset="0"/>
              </a:rPr>
              <a:t>7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), all three (Et, Pt and </a:t>
            </a:r>
            <a:r>
              <a:rPr lang="en-US" sz="1100" dirty="0" err="1">
                <a:latin typeface="Brill" panose="020F0602050406030203" pitchFamily="34" charset="0"/>
                <a:ea typeface="Brill" panose="020F0602050406030203" pitchFamily="34" charset="0"/>
              </a:rPr>
              <a:t>Ut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) are to coincide;</a:t>
            </a:r>
            <a:b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</a:br>
            <a:r>
              <a:rPr lang="en-US" sz="1100" dirty="0">
                <a:latin typeface="Cambria Math" panose="02040503050406030204" pitchFamily="18" charset="0"/>
                <a:ea typeface="Cambria Math" panose="02040503050406030204" pitchFamily="18" charset="0"/>
              </a:rPr>
              <a:t>→ 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the event is interpreted to </a:t>
            </a:r>
            <a:r>
              <a:rPr lang="en-US" sz="1100" b="1" dirty="0">
                <a:latin typeface="Brill" panose="020F0602050406030203" pitchFamily="34" charset="0"/>
                <a:ea typeface="Brill" panose="020F0602050406030203" pitchFamily="34" charset="0"/>
              </a:rPr>
              <a:t>immediately precede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 the time of speech.</a:t>
            </a:r>
            <a:endParaRPr lang="ru-RU" sz="1100" dirty="0">
              <a:latin typeface="Brill" panose="020F0602050406030203" pitchFamily="34" charset="0"/>
              <a:ea typeface="Brill" panose="020F0602050406030203" pitchFamily="34" charset="0"/>
            </a:endParaRPr>
          </a:p>
          <a:p>
            <a:pPr>
              <a:spcBef>
                <a:spcPts val="400"/>
              </a:spcBef>
            </a:pP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Experiential sentences: the Pt is located n the present, and the Et at some point in the past</a:t>
            </a:r>
            <a:b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</a:br>
            <a:r>
              <a:rPr lang="en-US" sz="1100" dirty="0">
                <a:latin typeface="Cambria Math" panose="02040503050406030204" pitchFamily="18" charset="0"/>
                <a:ea typeface="Cambria Math" panose="02040503050406030204" pitchFamily="18" charset="0"/>
              </a:rPr>
              <a:t>→ 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Aorist is expectedly </a:t>
            </a:r>
            <a:r>
              <a:rPr lang="en-US" sz="1100" b="1" dirty="0">
                <a:latin typeface="Brill" panose="020F0602050406030203" pitchFamily="34" charset="0"/>
                <a:ea typeface="Brill" panose="020F0602050406030203" pitchFamily="34" charset="0"/>
              </a:rPr>
              <a:t>banned</a:t>
            </a:r>
            <a:r>
              <a:rPr lang="en-US" sz="1100" dirty="0">
                <a:latin typeface="Brill" panose="020F0602050406030203" pitchFamily="34" charset="0"/>
                <a:ea typeface="Brill" panose="020F0602050406030203" pitchFamily="34" charset="0"/>
              </a:rPr>
              <a:t>.</a:t>
            </a:r>
            <a:endParaRPr lang="ru-RU" sz="1100" dirty="0">
              <a:latin typeface="Brill" panose="020F0602050406030203" pitchFamily="34" charset="0"/>
              <a:ea typeface="Brill" panose="020F0602050406030203" pitchFamily="34" charset="0"/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 flipV="1">
            <a:off x="6448567" y="4306203"/>
            <a:ext cx="1337482" cy="11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Овал 40"/>
          <p:cNvSpPr/>
          <p:nvPr/>
        </p:nvSpPr>
        <p:spPr>
          <a:xfrm>
            <a:off x="7271469" y="4261848"/>
            <a:ext cx="90000" cy="90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6641564" y="4261848"/>
            <a:ext cx="93921" cy="8870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7188221" y="4306202"/>
            <a:ext cx="3999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Gentium Plus" panose="02000503060000020004" pitchFamily="2" charset="0"/>
                <a:ea typeface="Gentium Plus" panose="02000503060000020004" pitchFamily="2" charset="0"/>
                <a:cs typeface="Gentium Plus" panose="02000503060000020004" pitchFamily="2" charset="0"/>
              </a:rPr>
              <a:t>Ut</a:t>
            </a:r>
            <a:endParaRPr lang="ru-RU" sz="1600" dirty="0">
              <a:latin typeface="Gentium Plus" panose="02000503060000020004" pitchFamily="2" charset="0"/>
              <a:ea typeface="Gentium Plus" panose="02000503060000020004" pitchFamily="2" charset="0"/>
              <a:cs typeface="Gentium Plus" panose="02000503060000020004" pitchFamily="2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564888" y="4301441"/>
            <a:ext cx="396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Gentium Plus" panose="02000503060000020004" pitchFamily="2" charset="0"/>
                <a:ea typeface="Gentium Plus" panose="02000503060000020004" pitchFamily="2" charset="0"/>
                <a:cs typeface="Gentium Plus" panose="02000503060000020004" pitchFamily="2" charset="0"/>
              </a:rPr>
              <a:t>Et</a:t>
            </a:r>
            <a:endParaRPr lang="ru-RU" sz="1600" dirty="0">
              <a:latin typeface="Gentium Plus" panose="02000503060000020004" pitchFamily="2" charset="0"/>
              <a:ea typeface="Gentium Plus" panose="02000503060000020004" pitchFamily="2" charset="0"/>
              <a:cs typeface="Gentium Plus" panose="02000503060000020004" pitchFamily="2" charset="0"/>
            </a:endParaRPr>
          </a:p>
        </p:txBody>
      </p:sp>
      <p:cxnSp>
        <p:nvCxnSpPr>
          <p:cNvPr id="118" name="Прямая со стрелкой 117"/>
          <p:cNvCxnSpPr/>
          <p:nvPr/>
        </p:nvCxnSpPr>
        <p:spPr>
          <a:xfrm flipV="1">
            <a:off x="6448567" y="5294113"/>
            <a:ext cx="1337482" cy="11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9" name="Овал 118"/>
          <p:cNvSpPr/>
          <p:nvPr/>
        </p:nvSpPr>
        <p:spPr>
          <a:xfrm>
            <a:off x="7271469" y="5249758"/>
            <a:ext cx="108000" cy="90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0" name="Овал 119"/>
          <p:cNvSpPr/>
          <p:nvPr/>
        </p:nvSpPr>
        <p:spPr>
          <a:xfrm>
            <a:off x="7165119" y="5243647"/>
            <a:ext cx="108000" cy="108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TextBox 120"/>
          <p:cNvSpPr txBox="1"/>
          <p:nvPr/>
        </p:nvSpPr>
        <p:spPr>
          <a:xfrm>
            <a:off x="7188221" y="5294112"/>
            <a:ext cx="3999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Gentium Plus" panose="02000503060000020004" pitchFamily="2" charset="0"/>
                <a:ea typeface="Gentium Plus" panose="02000503060000020004" pitchFamily="2" charset="0"/>
                <a:cs typeface="Gentium Plus" panose="02000503060000020004" pitchFamily="2" charset="0"/>
              </a:rPr>
              <a:t>Ut</a:t>
            </a:r>
            <a:endParaRPr lang="ru-RU" sz="1600" dirty="0">
              <a:latin typeface="Gentium Plus" panose="02000503060000020004" pitchFamily="2" charset="0"/>
              <a:ea typeface="Gentium Plus" panose="02000503060000020004" pitchFamily="2" charset="0"/>
              <a:cs typeface="Gentium Plus" panose="02000503060000020004" pitchFamily="2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6987129" y="5294112"/>
            <a:ext cx="3626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Gentium Plus" panose="02000503060000020004" pitchFamily="2" charset="0"/>
                <a:ea typeface="Gentium Plus" panose="02000503060000020004" pitchFamily="2" charset="0"/>
                <a:cs typeface="Gentium Plus" panose="02000503060000020004" pitchFamily="2" charset="0"/>
              </a:rPr>
              <a:t>Et</a:t>
            </a:r>
            <a:endParaRPr lang="ru-RU" sz="1600" dirty="0">
              <a:latin typeface="Gentium Plus" panose="02000503060000020004" pitchFamily="2" charset="0"/>
              <a:ea typeface="Gentium Plus" panose="02000503060000020004" pitchFamily="2" charset="0"/>
              <a:cs typeface="Gentium Plus" panose="02000503060000020004" pitchFamily="2" charset="0"/>
            </a:endParaRPr>
          </a:p>
        </p:txBody>
      </p:sp>
      <p:cxnSp>
        <p:nvCxnSpPr>
          <p:cNvPr id="129" name="Прямая со стрелкой 128"/>
          <p:cNvCxnSpPr/>
          <p:nvPr/>
        </p:nvCxnSpPr>
        <p:spPr>
          <a:xfrm flipV="1">
            <a:off x="6448567" y="6253611"/>
            <a:ext cx="1337482" cy="11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0" name="Овал 129"/>
          <p:cNvSpPr/>
          <p:nvPr/>
        </p:nvSpPr>
        <p:spPr>
          <a:xfrm>
            <a:off x="7271469" y="6209256"/>
            <a:ext cx="90000" cy="90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1" name="Овал 130"/>
          <p:cNvSpPr/>
          <p:nvPr/>
        </p:nvSpPr>
        <p:spPr>
          <a:xfrm>
            <a:off x="6641564" y="6209256"/>
            <a:ext cx="93921" cy="8870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2" name="TextBox 131"/>
          <p:cNvSpPr txBox="1"/>
          <p:nvPr/>
        </p:nvSpPr>
        <p:spPr>
          <a:xfrm>
            <a:off x="7188221" y="6253610"/>
            <a:ext cx="3999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Gentium Plus" panose="02000503060000020004" pitchFamily="2" charset="0"/>
                <a:ea typeface="Gentium Plus" panose="02000503060000020004" pitchFamily="2" charset="0"/>
                <a:cs typeface="Gentium Plus" panose="02000503060000020004" pitchFamily="2" charset="0"/>
              </a:rPr>
              <a:t>Ut</a:t>
            </a:r>
            <a:endParaRPr lang="ru-RU" sz="1600" dirty="0">
              <a:latin typeface="Gentium Plus" panose="02000503060000020004" pitchFamily="2" charset="0"/>
              <a:ea typeface="Gentium Plus" panose="02000503060000020004" pitchFamily="2" charset="0"/>
              <a:cs typeface="Gentium Plus" panose="02000503060000020004" pitchFamily="2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6564888" y="6248849"/>
            <a:ext cx="396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Gentium Plus" panose="02000503060000020004" pitchFamily="2" charset="0"/>
                <a:ea typeface="Gentium Plus" panose="02000503060000020004" pitchFamily="2" charset="0"/>
                <a:cs typeface="Gentium Plus" panose="02000503060000020004" pitchFamily="2" charset="0"/>
              </a:rPr>
              <a:t>Et</a:t>
            </a:r>
            <a:endParaRPr lang="ru-RU" sz="1600" dirty="0">
              <a:latin typeface="Gentium Plus" panose="02000503060000020004" pitchFamily="2" charset="0"/>
              <a:ea typeface="Gentium Plus" panose="02000503060000020004" pitchFamily="2" charset="0"/>
              <a:cs typeface="Gentium Plus" panose="02000503060000020004" pitchFamily="2" charset="0"/>
            </a:endParaRPr>
          </a:p>
        </p:txBody>
      </p:sp>
      <p:sp>
        <p:nvSpPr>
          <p:cNvPr id="39" name="Равнобедренный треугольник 38"/>
          <p:cNvSpPr/>
          <p:nvPr/>
        </p:nvSpPr>
        <p:spPr>
          <a:xfrm flipV="1">
            <a:off x="6646496" y="3972410"/>
            <a:ext cx="84054" cy="170597"/>
          </a:xfrm>
          <a:prstGeom prst="triangl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" name="TextBox 152"/>
          <p:cNvSpPr txBox="1"/>
          <p:nvPr/>
        </p:nvSpPr>
        <p:spPr>
          <a:xfrm>
            <a:off x="6688523" y="3822468"/>
            <a:ext cx="396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Gentium Plus" panose="02000503060000020004" pitchFamily="2" charset="0"/>
                <a:ea typeface="Gentium Plus" panose="02000503060000020004" pitchFamily="2" charset="0"/>
                <a:cs typeface="Gentium Plus" panose="02000503060000020004" pitchFamily="2" charset="0"/>
              </a:rPr>
              <a:t>Pt</a:t>
            </a:r>
            <a:endParaRPr lang="ru-RU" sz="1600" dirty="0">
              <a:latin typeface="Gentium Plus" panose="02000503060000020004" pitchFamily="2" charset="0"/>
              <a:ea typeface="Gentium Plus" panose="02000503060000020004" pitchFamily="2" charset="0"/>
              <a:cs typeface="Gentium Plus" panose="02000503060000020004" pitchFamily="2" charset="0"/>
            </a:endParaRPr>
          </a:p>
        </p:txBody>
      </p:sp>
      <p:sp>
        <p:nvSpPr>
          <p:cNvPr id="154" name="Равнобедренный треугольник 153"/>
          <p:cNvSpPr/>
          <p:nvPr/>
        </p:nvSpPr>
        <p:spPr>
          <a:xfrm flipV="1">
            <a:off x="7223736" y="4949178"/>
            <a:ext cx="84054" cy="170597"/>
          </a:xfrm>
          <a:prstGeom prst="triangl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5" name="TextBox 154"/>
          <p:cNvSpPr txBox="1"/>
          <p:nvPr/>
        </p:nvSpPr>
        <p:spPr>
          <a:xfrm>
            <a:off x="7265763" y="4799236"/>
            <a:ext cx="396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Gentium Plus" panose="02000503060000020004" pitchFamily="2" charset="0"/>
                <a:ea typeface="Gentium Plus" panose="02000503060000020004" pitchFamily="2" charset="0"/>
                <a:cs typeface="Gentium Plus" panose="02000503060000020004" pitchFamily="2" charset="0"/>
              </a:rPr>
              <a:t>Pt</a:t>
            </a:r>
            <a:endParaRPr lang="ru-RU" sz="1600" dirty="0">
              <a:latin typeface="Gentium Plus" panose="02000503060000020004" pitchFamily="2" charset="0"/>
              <a:ea typeface="Gentium Plus" panose="02000503060000020004" pitchFamily="2" charset="0"/>
              <a:cs typeface="Gentium Plus" panose="02000503060000020004" pitchFamily="2" charset="0"/>
            </a:endParaRPr>
          </a:p>
        </p:txBody>
      </p:sp>
      <p:sp>
        <p:nvSpPr>
          <p:cNvPr id="156" name="Равнобедренный треугольник 155"/>
          <p:cNvSpPr/>
          <p:nvPr/>
        </p:nvSpPr>
        <p:spPr>
          <a:xfrm flipV="1">
            <a:off x="7265764" y="5896823"/>
            <a:ext cx="84054" cy="170597"/>
          </a:xfrm>
          <a:prstGeom prst="triangl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7" name="TextBox 156"/>
          <p:cNvSpPr txBox="1"/>
          <p:nvPr/>
        </p:nvSpPr>
        <p:spPr>
          <a:xfrm>
            <a:off x="7307791" y="5746881"/>
            <a:ext cx="396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Gentium Plus" panose="02000503060000020004" pitchFamily="2" charset="0"/>
                <a:ea typeface="Gentium Plus" panose="02000503060000020004" pitchFamily="2" charset="0"/>
                <a:cs typeface="Gentium Plus" panose="02000503060000020004" pitchFamily="2" charset="0"/>
              </a:rPr>
              <a:t>Pt</a:t>
            </a:r>
            <a:endParaRPr lang="ru-RU" sz="1600" dirty="0">
              <a:latin typeface="Gentium Plus" panose="02000503060000020004" pitchFamily="2" charset="0"/>
              <a:ea typeface="Gentium Plus" panose="02000503060000020004" pitchFamily="2" charset="0"/>
              <a:cs typeface="Gentium Plus" panose="02000503060000020004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892022" y="4161022"/>
            <a:ext cx="1122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cap="small" dirty="0">
                <a:latin typeface="Brill" panose="020F0602050406030203" pitchFamily="34" charset="0"/>
                <a:ea typeface="Brill" panose="020F0602050406030203" pitchFamily="34" charset="0"/>
              </a:rPr>
              <a:t>ok</a:t>
            </a:r>
            <a:r>
              <a:rPr lang="en-US" sz="1400" dirty="0">
                <a:latin typeface="Brill" panose="020F0602050406030203" pitchFamily="34" charset="0"/>
                <a:ea typeface="Brill" panose="020F0602050406030203" pitchFamily="34" charset="0"/>
              </a:rPr>
              <a:t>: narrative contexts</a:t>
            </a:r>
            <a:endParaRPr lang="ru-RU" sz="1400" dirty="0">
              <a:latin typeface="Brill" panose="020F0602050406030203" pitchFamily="34" charset="0"/>
              <a:ea typeface="Brill" panose="020F0602050406030203" pitchFamily="34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7892022" y="5032502"/>
            <a:ext cx="1122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cap="small" dirty="0">
                <a:latin typeface="Brill" panose="020F0602050406030203" pitchFamily="34" charset="0"/>
                <a:ea typeface="Brill" panose="020F0602050406030203" pitchFamily="34" charset="0"/>
              </a:rPr>
              <a:t>ok</a:t>
            </a:r>
            <a:r>
              <a:rPr lang="en-US" sz="1400" dirty="0">
                <a:latin typeface="Brill" panose="020F0602050406030203" pitchFamily="34" charset="0"/>
                <a:ea typeface="Brill" panose="020F0602050406030203" pitchFamily="34" charset="0"/>
              </a:rPr>
              <a:t>: “hot news” contexts)</a:t>
            </a:r>
            <a:endParaRPr lang="ru-RU" sz="1400" dirty="0">
              <a:latin typeface="Brill" panose="020F0602050406030203" pitchFamily="34" charset="0"/>
              <a:ea typeface="Brill" panose="020F0602050406030203" pitchFamily="34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7897453" y="5987239"/>
            <a:ext cx="12007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cap="small" dirty="0">
                <a:latin typeface="Brill" panose="020F0602050406030203" pitchFamily="34" charset="0"/>
                <a:ea typeface="Brill" panose="020F0602050406030203" pitchFamily="34" charset="0"/>
              </a:rPr>
              <a:t>* </a:t>
            </a:r>
            <a:r>
              <a:rPr lang="en-US" sz="1400" dirty="0">
                <a:latin typeface="Brill" panose="020F0602050406030203" pitchFamily="34" charset="0"/>
                <a:ea typeface="Brill" panose="020F0602050406030203" pitchFamily="34" charset="0"/>
              </a:rPr>
              <a:t>experiential contexts</a:t>
            </a:r>
            <a:endParaRPr lang="ru-RU" sz="1400" dirty="0">
              <a:latin typeface="Brill" panose="020F0602050406030203" pitchFamily="34" charset="0"/>
              <a:ea typeface="Brill" panose="020F0602050406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4011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5561</TotalTime>
  <Words>519</Words>
  <Application>Microsoft Office PowerPoint</Application>
  <PresentationFormat>Экран (4:3)</PresentationFormat>
  <Paragraphs>60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10" baseType="lpstr">
      <vt:lpstr>Andika</vt:lpstr>
      <vt:lpstr>Arial</vt:lpstr>
      <vt:lpstr>Bernard MT Condensed</vt:lpstr>
      <vt:lpstr>Brill</vt:lpstr>
      <vt:lpstr>Calibri</vt:lpstr>
      <vt:lpstr>Calibri Light</vt:lpstr>
      <vt:lpstr>Cambria Math</vt:lpstr>
      <vt:lpstr>Gentium Plus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Алексей</cp:lastModifiedBy>
  <cp:revision>45</cp:revision>
  <dcterms:created xsi:type="dcterms:W3CDTF">2016-11-19T12:41:20Z</dcterms:created>
  <dcterms:modified xsi:type="dcterms:W3CDTF">2017-03-11T13:35:10Z</dcterms:modified>
</cp:coreProperties>
</file>