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3" r:id="rId6"/>
    <p:sldId id="264" r:id="rId7"/>
    <p:sldId id="276" r:id="rId8"/>
    <p:sldId id="261" r:id="rId9"/>
    <p:sldId id="262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4" r:id="rId19"/>
    <p:sldId id="275" r:id="rId20"/>
    <p:sldId id="278" r:id="rId21"/>
    <p:sldId id="280" r:id="rId22"/>
    <p:sldId id="277" r:id="rId23"/>
    <p:sldId id="283" r:id="rId24"/>
    <p:sldId id="281" r:id="rId2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howGuides="1">
      <p:cViewPr varScale="1">
        <p:scale>
          <a:sx n="79" d="100"/>
          <a:sy n="79" d="100"/>
        </p:scale>
        <p:origin x="396" y="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169406E-C3BD-48CC-9100-E6F90E192FB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DF9D9CCD-B2F4-46DA-972C-0729804B862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295BCEE9-C70D-49C1-8991-BEAA3E3FDF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9339FE-D73D-4610-9B91-C64BC315A15A}" type="datetimeFigureOut">
              <a:rPr lang="ru-RU" smtClean="0"/>
              <a:t>12.10.2017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3AB41BFF-69BC-4188-A092-A28B1D80EA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6D4BAC8-32E6-4F9E-BCDD-F06EA9F824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A16D63-4B8B-4999-8D98-A2C30E5183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02389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668B21B-3775-4CDA-8164-CEC5FFE8AC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9DB65089-DE61-4648-A159-044615406E6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7DA32E3-41AB-4910-8E4D-007E01C56A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9339FE-D73D-4610-9B91-C64BC315A15A}" type="datetimeFigureOut">
              <a:rPr lang="ru-RU" smtClean="0"/>
              <a:t>12.10.2017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3AD65B3B-351B-4965-9DEC-A91580BB0A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4835832-657A-4A5A-B124-22333F3F99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A16D63-4B8B-4999-8D98-A2C30E5183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8530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A41C5E71-6AE0-4D8C-BA16-042E631B04C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0E4CF922-32E7-4F74-B8FD-57D567C6CC7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188B24E-9AC9-478E-BAA6-8625D3EB8D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9339FE-D73D-4610-9B91-C64BC315A15A}" type="datetimeFigureOut">
              <a:rPr lang="ru-RU" smtClean="0"/>
              <a:t>12.10.2017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098B9DCE-F978-431C-AD58-F76B3E2DF8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1EFB5F92-E1F4-49CD-B8AC-CF4F39CE96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A16D63-4B8B-4999-8D98-A2C30E5183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68939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40E7A8C-1193-4400-96A1-CEECBE262D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1BBFAD8-5847-4E13-9F9B-D9FB2217A8B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E18517D-48B9-4B4D-A646-0292DD0760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9339FE-D73D-4610-9B91-C64BC315A15A}" type="datetimeFigureOut">
              <a:rPr lang="ru-RU" smtClean="0"/>
              <a:t>12.10.2017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22CBCBB1-2F8A-41D2-8760-D664126D58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BA93BFE-1B75-4E65-A1B8-9941A1BFB3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A16D63-4B8B-4999-8D98-A2C30E5183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01389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3AF3AB4-B68E-41A4-8D1D-31746D018D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1F1334B3-00C3-4903-A08E-DEF44564F6A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2B0649A2-C3F0-478A-B8CF-7F1AC5C14B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9339FE-D73D-4610-9B91-C64BC315A15A}" type="datetimeFigureOut">
              <a:rPr lang="ru-RU" smtClean="0"/>
              <a:t>12.10.2017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3DE4CBC-B3E7-4F35-88F7-3B43B7D0EA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468DE7D8-3E94-445F-A659-2D4BC67270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A16D63-4B8B-4999-8D98-A2C30E5183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35691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0CA6AAC-0B09-4BE9-96AC-91C3425221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F8BE7AB-22DD-4571-8406-C7D77548603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FE42A554-9792-4D2E-8C77-74491224DEB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9F0F76AE-174E-479A-B92F-E91FA7A968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9339FE-D73D-4610-9B91-C64BC315A15A}" type="datetimeFigureOut">
              <a:rPr lang="ru-RU" smtClean="0"/>
              <a:t>12.10.2017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04793876-A5F9-4BA7-AC9A-3526D1AD5C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8FD973F0-A208-4009-921F-13DB6F1925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A16D63-4B8B-4999-8D98-A2C30E5183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70760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EF64F24-E71C-4AF0-A529-92137F69B2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97FBC7E3-8BCD-4063-98E2-739357F02FE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3FBD8E0B-D082-4B2C-B89D-364A0D60A15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30120B61-89CD-4535-8486-BCD66C6A5C7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E545CD4A-781E-40F3-8D33-61EE83E42B1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48B29A60-AFB5-4A87-B180-918F764121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9339FE-D73D-4610-9B91-C64BC315A15A}" type="datetimeFigureOut">
              <a:rPr lang="ru-RU" smtClean="0"/>
              <a:t>12.10.2017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8DF547A2-38AF-4009-A250-9DBA3A2FB2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2D49F074-EB5E-4C43-9E12-0BE7029A9C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A16D63-4B8B-4999-8D98-A2C30E5183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44336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D033444-13D2-4384-9A56-521344735C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38425065-51D7-463F-81CE-6BFD850C44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9339FE-D73D-4610-9B91-C64BC315A15A}" type="datetimeFigureOut">
              <a:rPr lang="ru-RU" smtClean="0"/>
              <a:t>12.10.2017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083A8BBA-C040-4E05-9210-B037A6864F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415FF5AB-69AB-4B2E-8906-161E51C363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A16D63-4B8B-4999-8D98-A2C30E5183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61725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30DE9520-E11F-4567-B76E-FF55B67EDD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9339FE-D73D-4610-9B91-C64BC315A15A}" type="datetimeFigureOut">
              <a:rPr lang="ru-RU" smtClean="0"/>
              <a:t>12.10.2017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6CED7D3F-B370-42FD-A8D2-BB6029DC57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D61D18A0-DCA0-4F53-8FB1-6C260E5EF7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A16D63-4B8B-4999-8D98-A2C30E5183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96853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E7D94A4-F1F4-4C0F-8B32-C22DF965A9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20C3E48-D084-4F51-B4BC-D36E9DFCE36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ABBAE5F5-4533-4192-91CC-CAFEB066F58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61E81B31-63B8-41C8-BDDF-83DED504C3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9339FE-D73D-4610-9B91-C64BC315A15A}" type="datetimeFigureOut">
              <a:rPr lang="ru-RU" smtClean="0"/>
              <a:t>12.10.2017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9E900050-5B37-4C8D-B1BA-560C7897E7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81329698-13CD-4CCD-9659-2706694957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A16D63-4B8B-4999-8D98-A2C30E5183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8627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5927AF6-A605-4E7E-879F-9C43264E8B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5C1066D5-BB20-4C52-A637-D8483057792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202DCB74-E947-4FB6-BA9B-FFAF5316C1B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45DB367B-F2BA-4913-A297-F4E18C652F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9339FE-D73D-4610-9B91-C64BC315A15A}" type="datetimeFigureOut">
              <a:rPr lang="ru-RU" smtClean="0"/>
              <a:t>12.10.2017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95EFF51C-6D44-4251-865B-116535999F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B0BCE155-6186-400F-8EC8-92C04D517D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A16D63-4B8B-4999-8D98-A2C30E5183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7894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11ADCD7-1C25-49B6-99AD-2EB0044191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7A912882-4A07-412C-A0C4-C5DB3DAFE19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59A73A5-14FC-4189-8F8C-098A43E05A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9339FE-D73D-4610-9B91-C64BC315A15A}" type="datetimeFigureOut">
              <a:rPr lang="ru-RU" smtClean="0"/>
              <a:t>12.10.2017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6958494-D6A7-4502-B257-F2652BEE5AC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812D943D-578D-408F-BA04-72E82005175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A16D63-4B8B-4999-8D98-A2C30E5183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81206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034CD10-9372-4441-B1F3-58D1CE79A32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/>
              <a:t>Ретроспективный сдвиг (всё остальное про него)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C3FC675C-3351-4AE4-BE75-8E72F78D93B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/>
              <a:t>Михаил Воронов</a:t>
            </a:r>
          </a:p>
        </p:txBody>
      </p:sp>
    </p:spTree>
    <p:extLst>
      <p:ext uri="{BB962C8B-B14F-4D97-AF65-F5344CB8AC3E}">
        <p14:creationId xmlns:p14="http://schemas.microsoft.com/office/powerpoint/2010/main" val="400392693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BCBDF35-C701-4335-81D0-7A4739B3F8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Прекращённое прошлое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CAB84AD-B9EF-4686-B139-CCF8F13845E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/>
              <a:t>С другой стороны, </a:t>
            </a:r>
            <a:r>
              <a:rPr lang="ru-RU" dirty="0" err="1"/>
              <a:t>импликатура</a:t>
            </a:r>
            <a:r>
              <a:rPr lang="ru-RU" dirty="0"/>
              <a:t> контраста </a:t>
            </a:r>
            <a:r>
              <a:rPr lang="ru-RU" dirty="0" err="1"/>
              <a:t>ломабельна</a:t>
            </a:r>
            <a:endParaRPr lang="ru-RU" dirty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en-US" dirty="0"/>
              <a:t>9</a:t>
            </a:r>
            <a:r>
              <a:rPr lang="ru-RU" dirty="0"/>
              <a:t>)	</a:t>
            </a:r>
            <a:r>
              <a:rPr lang="en-US" dirty="0" err="1"/>
              <a:t>molnam</a:t>
            </a:r>
            <a:r>
              <a:rPr lang="ru-RU" dirty="0"/>
              <a:t>	</a:t>
            </a:r>
            <a:r>
              <a:rPr lang="en-US" dirty="0" err="1"/>
              <a:t>mə̈n</a:t>
            </a:r>
            <a:r>
              <a:rPr lang="en-US" dirty="0"/>
              <a:t>’</a:t>
            </a:r>
            <a:r>
              <a:rPr lang="ru-RU" dirty="0"/>
              <a:t>	</a:t>
            </a:r>
            <a:r>
              <a:rPr lang="en-US" dirty="0" err="1"/>
              <a:t>šə̈rə̈n</a:t>
            </a:r>
            <a:r>
              <a:rPr lang="en-US" dirty="0"/>
              <a:t>		</a:t>
            </a:r>
            <a:r>
              <a:rPr lang="en-US" dirty="0" err="1"/>
              <a:t>sirmäšvläm</a:t>
            </a:r>
            <a:endParaRPr lang="en-US" dirty="0"/>
          </a:p>
          <a:p>
            <a:pPr marL="0" indent="0">
              <a:buNone/>
            </a:pPr>
            <a:r>
              <a:rPr lang="ru-RU" dirty="0"/>
              <a:t>	раньше	я</a:t>
            </a:r>
            <a:r>
              <a:rPr lang="en-US" dirty="0"/>
              <a:t>	</a:t>
            </a:r>
            <a:r>
              <a:rPr lang="ru-RU" dirty="0"/>
              <a:t>часто		письма</a:t>
            </a:r>
            <a:endParaRPr lang="en-US" dirty="0"/>
          </a:p>
          <a:p>
            <a:pPr marL="0" indent="0">
              <a:buNone/>
            </a:pPr>
            <a:r>
              <a:rPr lang="ru-RU" dirty="0"/>
              <a:t>	</a:t>
            </a:r>
            <a:r>
              <a:rPr lang="en-US" dirty="0" err="1"/>
              <a:t>sirenäm</a:t>
            </a:r>
            <a:r>
              <a:rPr lang="ru-RU" dirty="0"/>
              <a:t>		</a:t>
            </a:r>
            <a:r>
              <a:rPr lang="en-US" dirty="0" err="1"/>
              <a:t>ə̑l’ə</a:t>
            </a:r>
            <a:r>
              <a:rPr lang="en-US" dirty="0"/>
              <a:t>̑ / </a:t>
            </a:r>
            <a:r>
              <a:rPr lang="en-US" dirty="0" err="1"/>
              <a:t>ə̑lə̑n</a:t>
            </a:r>
            <a:r>
              <a:rPr lang="en-US" dirty="0"/>
              <a:t> 	|</a:t>
            </a:r>
            <a:r>
              <a:rPr lang="ru-RU" dirty="0"/>
              <a:t> </a:t>
            </a:r>
            <a:r>
              <a:rPr lang="en-US" dirty="0" err="1"/>
              <a:t>kə̈zə̈tä̈t</a:t>
            </a:r>
            <a:r>
              <a:rPr lang="en-US" dirty="0"/>
              <a:t>	</a:t>
            </a:r>
            <a:r>
              <a:rPr lang="ru-RU" dirty="0"/>
              <a:t>    </a:t>
            </a:r>
            <a:r>
              <a:rPr lang="en-US" dirty="0" err="1"/>
              <a:t>šerə̈nok</a:t>
            </a:r>
            <a:r>
              <a:rPr lang="en-US" dirty="0"/>
              <a:t> </a:t>
            </a:r>
            <a:r>
              <a:rPr lang="en-US" dirty="0" err="1"/>
              <a:t>sirem</a:t>
            </a:r>
            <a:endParaRPr lang="en-US" dirty="0"/>
          </a:p>
          <a:p>
            <a:pPr marL="0" indent="0">
              <a:buNone/>
            </a:pPr>
            <a:r>
              <a:rPr lang="ru-RU" dirty="0"/>
              <a:t>	писать-</a:t>
            </a:r>
            <a:r>
              <a:rPr lang="en-US" dirty="0"/>
              <a:t>NPST.3SG	RETR1/2</a:t>
            </a:r>
            <a:r>
              <a:rPr lang="ru-RU" dirty="0"/>
              <a:t>а	   сейчас</a:t>
            </a:r>
            <a:r>
              <a:rPr lang="en-US" dirty="0"/>
              <a:t>.</a:t>
            </a:r>
            <a:r>
              <a:rPr lang="ru-RU" dirty="0"/>
              <a:t>тоже часто     пишет</a:t>
            </a:r>
            <a:endParaRPr lang="en-US" dirty="0"/>
          </a:p>
          <a:p>
            <a:pPr marL="0" indent="0">
              <a:buNone/>
            </a:pPr>
            <a:r>
              <a:rPr lang="ru-RU" dirty="0"/>
              <a:t>	</a:t>
            </a:r>
            <a:r>
              <a:rPr lang="ru-RU" i="1" dirty="0"/>
              <a:t> Я раньше часто писал письма, и сейчас часто пишу</a:t>
            </a:r>
            <a:r>
              <a:rPr lang="en-US" i="1" dirty="0"/>
              <a:t>.</a:t>
            </a: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3717013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14D235F-D2E0-4F78-88A9-279450C506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Действие до точки отсчёта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00A8E75-428C-44F9-A0E6-926F0EB0265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PERF + </a:t>
            </a:r>
            <a:r>
              <a:rPr lang="en-US" dirty="0" err="1"/>
              <a:t>ə̑lə̑n</a:t>
            </a:r>
            <a:r>
              <a:rPr lang="en-US" dirty="0"/>
              <a:t> / ??</a:t>
            </a:r>
            <a:r>
              <a:rPr lang="en-US" dirty="0" err="1"/>
              <a:t>ə̑l’ə</a:t>
            </a:r>
            <a:r>
              <a:rPr lang="en-US" dirty="0"/>
              <a:t>̑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10</a:t>
            </a:r>
            <a:r>
              <a:rPr lang="ru-RU" dirty="0"/>
              <a:t>)	</a:t>
            </a:r>
            <a:r>
              <a:rPr lang="en-US" dirty="0" err="1"/>
              <a:t>vas’a</a:t>
            </a:r>
            <a:r>
              <a:rPr lang="ru-RU" dirty="0"/>
              <a:t>	</a:t>
            </a:r>
            <a:r>
              <a:rPr lang="en-US" dirty="0" err="1"/>
              <a:t>pet’am</a:t>
            </a:r>
            <a:r>
              <a:rPr lang="ru-RU" dirty="0"/>
              <a:t>	</a:t>
            </a:r>
            <a:r>
              <a:rPr lang="en-US" dirty="0" err="1"/>
              <a:t>užə̑n</a:t>
            </a:r>
            <a:r>
              <a:rPr lang="en-US" dirty="0"/>
              <a:t> |	</a:t>
            </a:r>
            <a:r>
              <a:rPr lang="en-US" dirty="0" err="1"/>
              <a:t>kə̑nam</a:t>
            </a:r>
            <a:r>
              <a:rPr lang="en-US" dirty="0"/>
              <a:t>	</a:t>
            </a:r>
            <a:r>
              <a:rPr lang="en-US" dirty="0" err="1"/>
              <a:t>tə̈də</a:t>
            </a:r>
            <a:r>
              <a:rPr lang="en-US" dirty="0"/>
              <a:t>̈	</a:t>
            </a:r>
            <a:r>
              <a:rPr lang="en-US" dirty="0" err="1"/>
              <a:t>toma</a:t>
            </a:r>
            <a:r>
              <a:rPr lang="en-US" dirty="0"/>
              <a:t>	</a:t>
            </a:r>
            <a:r>
              <a:rPr lang="en-US" dirty="0" err="1"/>
              <a:t>gə̈cə̈nžə</a:t>
            </a:r>
            <a:r>
              <a:rPr lang="en-US" dirty="0"/>
              <a:t>̈ </a:t>
            </a:r>
            <a:r>
              <a:rPr lang="ru-RU" dirty="0"/>
              <a:t>	Вася	Петю		увидел	когда		он	дом	из</a:t>
            </a:r>
            <a:endParaRPr lang="en-US" dirty="0"/>
          </a:p>
          <a:p>
            <a:pPr marL="0" indent="0">
              <a:buNone/>
            </a:pPr>
            <a:r>
              <a:rPr lang="ru-RU" dirty="0"/>
              <a:t>	</a:t>
            </a:r>
            <a:r>
              <a:rPr lang="en-US" dirty="0" err="1"/>
              <a:t>lekt-ə̈n</a:t>
            </a:r>
            <a:r>
              <a:rPr lang="ru-RU" dirty="0"/>
              <a:t>		</a:t>
            </a:r>
            <a:r>
              <a:rPr lang="en-US" dirty="0" err="1"/>
              <a:t>ə̑lə̑n</a:t>
            </a:r>
            <a:endParaRPr lang="en-US" dirty="0"/>
          </a:p>
          <a:p>
            <a:pPr marL="0" indent="0">
              <a:buNone/>
            </a:pPr>
            <a:r>
              <a:rPr lang="ru-RU" dirty="0"/>
              <a:t>	выйти-</a:t>
            </a:r>
            <a:r>
              <a:rPr lang="en-US" dirty="0"/>
              <a:t>PERF.3SG	RETR2</a:t>
            </a:r>
          </a:p>
          <a:p>
            <a:pPr marL="0" indent="0">
              <a:buNone/>
            </a:pPr>
            <a:r>
              <a:rPr lang="ru-RU" dirty="0"/>
              <a:t>	</a:t>
            </a:r>
            <a:r>
              <a:rPr lang="ru-RU" i="1" dirty="0"/>
              <a:t>Вася увидел Петю, когда тот вышел из дому.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1031476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CD5974D-80B7-4265-99CD-23BCF1A81F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/>
              <a:t>Миративность</a:t>
            </a:r>
            <a:r>
              <a:rPr lang="ru-RU" dirty="0"/>
              <a:t> в настоящем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3AA6932-2873-4186-9CAC-E7394FB272A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NPST + </a:t>
            </a:r>
            <a:r>
              <a:rPr lang="en-US" dirty="0" err="1"/>
              <a:t>ə̑lə̑n</a:t>
            </a:r>
            <a:r>
              <a:rPr lang="en-US" dirty="0"/>
              <a:t>/??</a:t>
            </a:r>
            <a:r>
              <a:rPr lang="en-US" dirty="0" err="1"/>
              <a:t>ə̑l’ə</a:t>
            </a:r>
            <a:r>
              <a:rPr lang="en-US" dirty="0"/>
              <a:t>̑ </a:t>
            </a:r>
            <a:r>
              <a:rPr lang="ru-RU" dirty="0"/>
              <a:t>(</a:t>
            </a:r>
            <a:r>
              <a:rPr lang="en-US" dirty="0" err="1"/>
              <a:t>ə̑š</a:t>
            </a:r>
            <a:r>
              <a:rPr lang="ru-RU" dirty="0"/>
              <a:t>)</a:t>
            </a: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11</a:t>
            </a:r>
            <a:r>
              <a:rPr lang="ru-RU" dirty="0"/>
              <a:t>)	</a:t>
            </a:r>
            <a:r>
              <a:rPr lang="en-US" dirty="0" err="1"/>
              <a:t>vas’a</a:t>
            </a:r>
            <a:r>
              <a:rPr lang="ru-RU" dirty="0"/>
              <a:t>	</a:t>
            </a:r>
            <a:r>
              <a:rPr lang="en-US" dirty="0" err="1"/>
              <a:t>amala</a:t>
            </a:r>
            <a:r>
              <a:rPr lang="en-US" dirty="0"/>
              <a:t>			</a:t>
            </a:r>
            <a:r>
              <a:rPr lang="en-US" dirty="0" err="1"/>
              <a:t>ə̑lə̑n</a:t>
            </a:r>
            <a:r>
              <a:rPr lang="en-US" dirty="0"/>
              <a:t>		</a:t>
            </a:r>
            <a:r>
              <a:rPr lang="en-US" dirty="0" err="1"/>
              <a:t>ə̑š</a:t>
            </a:r>
            <a:endParaRPr lang="ru-RU" dirty="0"/>
          </a:p>
          <a:p>
            <a:pPr marL="0" indent="0">
              <a:buNone/>
            </a:pPr>
            <a:r>
              <a:rPr lang="ru-RU" dirty="0"/>
              <a:t>	Вася	спать-</a:t>
            </a:r>
            <a:r>
              <a:rPr lang="en-US" dirty="0"/>
              <a:t>NPST.3SG	RETR2	</a:t>
            </a:r>
            <a:r>
              <a:rPr lang="ru-RU" dirty="0"/>
              <a:t>же</a:t>
            </a:r>
          </a:p>
          <a:p>
            <a:pPr marL="0" indent="0">
              <a:buNone/>
            </a:pPr>
            <a:r>
              <a:rPr lang="ru-RU" dirty="0"/>
              <a:t>	</a:t>
            </a:r>
            <a:r>
              <a:rPr lang="ru-RU" i="1" dirty="0"/>
              <a:t>Оказывается, Вася спит</a:t>
            </a:r>
            <a:endParaRPr lang="en-US" i="1" dirty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0418900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71DA26C-D091-4002-BA33-CD2E6793EB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/>
              <a:t>Миративность</a:t>
            </a:r>
            <a:r>
              <a:rPr lang="ru-RU" dirty="0"/>
              <a:t> в настоящем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3DBF790-B439-4A91-99C6-747F79DBD0F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/>
              <a:t>Настоящее здесь отсчитывается относительно, а не абсолютно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12</a:t>
            </a:r>
            <a:r>
              <a:rPr lang="ru-RU" dirty="0"/>
              <a:t>)	</a:t>
            </a:r>
            <a:r>
              <a:rPr lang="en-US" dirty="0" err="1"/>
              <a:t>mə̈n</a:t>
            </a:r>
            <a:r>
              <a:rPr lang="en-US" dirty="0"/>
              <a:t>’</a:t>
            </a:r>
            <a:r>
              <a:rPr lang="ru-RU" dirty="0"/>
              <a:t>	</a:t>
            </a:r>
            <a:r>
              <a:rPr lang="en-US" dirty="0" err="1"/>
              <a:t>vas’a</a:t>
            </a:r>
            <a:r>
              <a:rPr lang="ru-RU" dirty="0"/>
              <a:t>	</a:t>
            </a:r>
            <a:r>
              <a:rPr lang="en-US" dirty="0" err="1"/>
              <a:t>dokə</a:t>
            </a:r>
            <a:r>
              <a:rPr lang="en-US" dirty="0"/>
              <a:t>̑</a:t>
            </a:r>
            <a:r>
              <a:rPr lang="ru-RU" dirty="0"/>
              <a:t>	</a:t>
            </a:r>
            <a:r>
              <a:rPr lang="en-US" dirty="0" err="1"/>
              <a:t>pə̑rə̑sə̑m</a:t>
            </a:r>
            <a:r>
              <a:rPr lang="en-US" dirty="0"/>
              <a:t> …| </a:t>
            </a:r>
            <a:r>
              <a:rPr lang="ru-RU" dirty="0"/>
              <a:t>	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	</a:t>
            </a:r>
            <a:r>
              <a:rPr lang="ru-RU" dirty="0"/>
              <a:t>я	Вася	к	пришёл</a:t>
            </a:r>
          </a:p>
          <a:p>
            <a:pPr marL="0" indent="0">
              <a:buNone/>
            </a:pPr>
            <a:r>
              <a:rPr lang="en-US" dirty="0"/>
              <a:t>	a	</a:t>
            </a:r>
            <a:r>
              <a:rPr lang="en-US" dirty="0" err="1"/>
              <a:t>tə̈də</a:t>
            </a:r>
            <a:r>
              <a:rPr lang="en-US" dirty="0"/>
              <a:t>̈	</a:t>
            </a:r>
            <a:r>
              <a:rPr lang="en-US" dirty="0" err="1"/>
              <a:t>amal</a:t>
            </a:r>
            <a:r>
              <a:rPr lang="en-US" dirty="0"/>
              <a:t>-a		</a:t>
            </a:r>
            <a:r>
              <a:rPr lang="en-US" dirty="0" err="1"/>
              <a:t>ə̑lə̑n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	</a:t>
            </a:r>
            <a:r>
              <a:rPr lang="ru-RU" dirty="0"/>
              <a:t>а	он	спать-</a:t>
            </a:r>
            <a:r>
              <a:rPr lang="en-US" dirty="0"/>
              <a:t>NPST.3SG	RETR2</a:t>
            </a:r>
          </a:p>
          <a:p>
            <a:pPr marL="0" indent="0">
              <a:buNone/>
            </a:pPr>
            <a:r>
              <a:rPr lang="ru-RU" dirty="0"/>
              <a:t>	</a:t>
            </a:r>
            <a:r>
              <a:rPr lang="ru-RU" i="1" dirty="0"/>
              <a:t>Я зашёл к Васе…, а он спал!</a:t>
            </a:r>
            <a:endParaRPr lang="en-US" i="1" dirty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8123436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53F3F2C-A8E3-4531-AD7E-E80E63820D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/>
              <a:t>Миративность</a:t>
            </a:r>
            <a:r>
              <a:rPr lang="ru-RU" dirty="0"/>
              <a:t> в прошедшем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96D9D2F-801D-4859-9A13-6D39549E24C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en-US" dirty="0"/>
              <a:t>13</a:t>
            </a:r>
            <a:r>
              <a:rPr lang="ru-RU" dirty="0"/>
              <a:t>)	</a:t>
            </a:r>
            <a:r>
              <a:rPr lang="en-US" dirty="0" err="1"/>
              <a:t>mə̈n</a:t>
            </a:r>
            <a:r>
              <a:rPr lang="en-US" dirty="0"/>
              <a:t>’	</a:t>
            </a:r>
            <a:r>
              <a:rPr lang="en-US" dirty="0" err="1"/>
              <a:t>amalenäm</a:t>
            </a:r>
            <a:r>
              <a:rPr lang="en-US" dirty="0"/>
              <a:t>		</a:t>
            </a:r>
            <a:r>
              <a:rPr lang="en-US" dirty="0" err="1"/>
              <a:t>ə̑lə̑n</a:t>
            </a:r>
            <a:endParaRPr lang="ru-RU" dirty="0"/>
          </a:p>
          <a:p>
            <a:pPr marL="0" indent="0">
              <a:buNone/>
            </a:pPr>
            <a:r>
              <a:rPr lang="ru-RU" dirty="0"/>
              <a:t>	я	спать-</a:t>
            </a:r>
            <a:r>
              <a:rPr lang="en-US" dirty="0"/>
              <a:t>PERF-1SG	RETR2</a:t>
            </a:r>
            <a:endParaRPr lang="ru-RU" dirty="0"/>
          </a:p>
          <a:p>
            <a:pPr marL="0" indent="0">
              <a:buNone/>
            </a:pPr>
            <a:r>
              <a:rPr lang="ru-RU" dirty="0"/>
              <a:t>	</a:t>
            </a:r>
            <a:r>
              <a:rPr lang="ru-RU" i="1" dirty="0"/>
              <a:t>Я, оказывается, спал.</a:t>
            </a:r>
          </a:p>
        </p:txBody>
      </p:sp>
    </p:spTree>
    <p:extLst>
      <p:ext uri="{BB962C8B-B14F-4D97-AF65-F5344CB8AC3E}">
        <p14:creationId xmlns:p14="http://schemas.microsoft.com/office/powerpoint/2010/main" val="7129404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F6FEECA-20E4-43C2-BE7B-279379D826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/>
              <a:t>Миративность</a:t>
            </a:r>
            <a:r>
              <a:rPr lang="ru-RU" dirty="0"/>
              <a:t> в прошедшем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F8CBE0D-235E-4BF3-A348-62A932F1299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/>
              <a:t>Не всегда </a:t>
            </a:r>
            <a:r>
              <a:rPr lang="ru-RU" dirty="0" err="1"/>
              <a:t>отличима</a:t>
            </a:r>
            <a:r>
              <a:rPr lang="ru-RU" dirty="0"/>
              <a:t> от действия до точки отсчёта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en-US" dirty="0"/>
              <a:t>14</a:t>
            </a:r>
            <a:r>
              <a:rPr lang="ru-RU" dirty="0"/>
              <a:t>)	</a:t>
            </a:r>
            <a:r>
              <a:rPr lang="en-US" dirty="0" err="1"/>
              <a:t>kə̑nam</a:t>
            </a:r>
            <a:r>
              <a:rPr lang="en-US" dirty="0"/>
              <a:t> 	</a:t>
            </a:r>
            <a:r>
              <a:rPr lang="en-US" dirty="0" err="1"/>
              <a:t>mə̈n</a:t>
            </a:r>
            <a:r>
              <a:rPr lang="en-US" dirty="0"/>
              <a:t>'	</a:t>
            </a:r>
            <a:r>
              <a:rPr lang="en-US" dirty="0" err="1"/>
              <a:t>tolə̑nam</a:t>
            </a:r>
            <a:r>
              <a:rPr lang="en-US" dirty="0"/>
              <a:t> |</a:t>
            </a:r>
            <a:r>
              <a:rPr lang="ru-RU" dirty="0"/>
              <a:t>	</a:t>
            </a:r>
            <a:r>
              <a:rPr lang="en-US" dirty="0" err="1"/>
              <a:t>vät</a:t>
            </a:r>
            <a:r>
              <a:rPr lang="ru-RU" dirty="0"/>
              <a:t>-</a:t>
            </a:r>
            <a:r>
              <a:rPr lang="en-US" dirty="0" err="1"/>
              <a:t>em</a:t>
            </a:r>
            <a:r>
              <a:rPr lang="ru-RU" dirty="0"/>
              <a:t>	</a:t>
            </a:r>
            <a:r>
              <a:rPr lang="en-US" dirty="0" err="1"/>
              <a:t>uže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	</a:t>
            </a:r>
            <a:r>
              <a:rPr lang="ru-RU" dirty="0"/>
              <a:t>когда</a:t>
            </a:r>
            <a:r>
              <a:rPr lang="en-US" dirty="0"/>
              <a:t>		</a:t>
            </a:r>
            <a:r>
              <a:rPr lang="ru-RU" dirty="0"/>
              <a:t>я	пришёл	</a:t>
            </a:r>
            <a:r>
              <a:rPr lang="ru-RU" dirty="0" err="1"/>
              <a:t>жена.моя</a:t>
            </a:r>
            <a:r>
              <a:rPr lang="ru-RU" dirty="0"/>
              <a:t>	уже</a:t>
            </a:r>
            <a:br>
              <a:rPr lang="en-US" dirty="0"/>
            </a:br>
            <a:r>
              <a:rPr lang="en-US" dirty="0"/>
              <a:t>	</a:t>
            </a:r>
            <a:r>
              <a:rPr lang="en-US" dirty="0" err="1"/>
              <a:t>šə̈šerə̈m</a:t>
            </a:r>
            <a:r>
              <a:rPr lang="en-US" dirty="0"/>
              <a:t> 	</a:t>
            </a:r>
            <a:r>
              <a:rPr lang="en-US" dirty="0" err="1"/>
              <a:t>näl-en</a:t>
            </a:r>
            <a:r>
              <a:rPr lang="en-US" dirty="0"/>
              <a:t> 			</a:t>
            </a:r>
            <a:r>
              <a:rPr lang="en-US" dirty="0" err="1"/>
              <a:t>ə̑lə̑n</a:t>
            </a:r>
            <a:endParaRPr lang="en-US" dirty="0"/>
          </a:p>
          <a:p>
            <a:pPr marL="0" indent="0">
              <a:buNone/>
            </a:pPr>
            <a:r>
              <a:rPr lang="ru-RU" dirty="0"/>
              <a:t>	</a:t>
            </a:r>
            <a:r>
              <a:rPr lang="ru-RU" dirty="0" err="1"/>
              <a:t>молокоа</a:t>
            </a:r>
            <a:r>
              <a:rPr lang="en-US" dirty="0"/>
              <a:t>	</a:t>
            </a:r>
            <a:r>
              <a:rPr lang="ru-RU" dirty="0"/>
              <a:t>купить-</a:t>
            </a:r>
            <a:r>
              <a:rPr lang="en-US" dirty="0"/>
              <a:t>PERF.3SG		RETR2</a:t>
            </a:r>
          </a:p>
          <a:p>
            <a:pPr marL="0" indent="0">
              <a:buNone/>
            </a:pPr>
            <a:r>
              <a:rPr lang="ru-RU" dirty="0"/>
              <a:t>	</a:t>
            </a:r>
            <a:r>
              <a:rPr lang="ru-RU" i="1" dirty="0"/>
              <a:t>Когда я пришёл, оказалось, что жена уже купила молока.</a:t>
            </a:r>
          </a:p>
        </p:txBody>
      </p:sp>
    </p:spTree>
    <p:extLst>
      <p:ext uri="{BB962C8B-B14F-4D97-AF65-F5344CB8AC3E}">
        <p14:creationId xmlns:p14="http://schemas.microsoft.com/office/powerpoint/2010/main" val="161489786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018CD62-3F38-43C2-BC32-2516F28CBC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Отменённые результат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1545E02-11E8-482E-922C-97CF185024B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NPST + </a:t>
            </a:r>
            <a:r>
              <a:rPr lang="en-US" dirty="0" err="1"/>
              <a:t>ə̑l’ə</a:t>
            </a:r>
            <a:r>
              <a:rPr lang="en-US" dirty="0"/>
              <a:t>̑ / </a:t>
            </a:r>
            <a:r>
              <a:rPr lang="en-US" dirty="0" err="1"/>
              <a:t>ə̑lə̑n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PERF + </a:t>
            </a:r>
            <a:r>
              <a:rPr lang="en-US" dirty="0" err="1"/>
              <a:t>ə̑l’ə</a:t>
            </a:r>
            <a:r>
              <a:rPr lang="en-US" dirty="0"/>
              <a:t>̑ / </a:t>
            </a:r>
            <a:r>
              <a:rPr lang="en-US" dirty="0" err="1"/>
              <a:t>ə̑lə̑n</a:t>
            </a:r>
            <a:endParaRPr lang="ru-RU" dirty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en-US" dirty="0"/>
              <a:t>15</a:t>
            </a:r>
            <a:r>
              <a:rPr lang="ru-RU" dirty="0"/>
              <a:t>)	</a:t>
            </a:r>
            <a:r>
              <a:rPr lang="en-US" dirty="0" err="1"/>
              <a:t>mə̈n</a:t>
            </a:r>
            <a:r>
              <a:rPr lang="en-US" dirty="0"/>
              <a:t>’	</a:t>
            </a:r>
            <a:r>
              <a:rPr lang="en-US" dirty="0" err="1"/>
              <a:t>kuxn’aš</a:t>
            </a:r>
            <a:r>
              <a:rPr lang="en-US" dirty="0"/>
              <a:t>	</a:t>
            </a:r>
            <a:r>
              <a:rPr lang="en-US" dirty="0" err="1"/>
              <a:t>kenäm</a:t>
            </a:r>
            <a:r>
              <a:rPr lang="en-US" dirty="0"/>
              <a:t>		</a:t>
            </a:r>
            <a:r>
              <a:rPr lang="en-US" dirty="0" err="1"/>
              <a:t>ə̑l’ə</a:t>
            </a:r>
            <a:r>
              <a:rPr lang="en-US" dirty="0"/>
              <a:t>̑ |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ru-RU" dirty="0"/>
              <a:t>я	</a:t>
            </a:r>
            <a:r>
              <a:rPr lang="ru-RU" dirty="0" err="1"/>
              <a:t>на.кухню</a:t>
            </a:r>
            <a:r>
              <a:rPr lang="ru-RU" dirty="0"/>
              <a:t>	идти-</a:t>
            </a:r>
            <a:r>
              <a:rPr lang="en-US" dirty="0"/>
              <a:t>NPST-1SG	RETR1</a:t>
            </a:r>
            <a:br>
              <a:rPr lang="en-US" dirty="0"/>
            </a:br>
            <a:r>
              <a:rPr lang="en-US" dirty="0"/>
              <a:t>	no</a:t>
            </a:r>
            <a:r>
              <a:rPr lang="ru-RU" dirty="0"/>
              <a:t>	</a:t>
            </a:r>
            <a:r>
              <a:rPr lang="en-US" dirty="0" err="1"/>
              <a:t>malə̑n</a:t>
            </a:r>
            <a:r>
              <a:rPr lang="ru-RU" dirty="0"/>
              <a:t>		</a:t>
            </a:r>
            <a:r>
              <a:rPr lang="en-US" dirty="0" err="1"/>
              <a:t>mondenäm</a:t>
            </a:r>
            <a:r>
              <a:rPr lang="en-US" dirty="0"/>
              <a:t> </a:t>
            </a:r>
          </a:p>
          <a:p>
            <a:pPr marL="0" indent="0">
              <a:buNone/>
            </a:pPr>
            <a:r>
              <a:rPr lang="ru-RU" dirty="0"/>
              <a:t>	но	зачем		забыл</a:t>
            </a:r>
            <a:endParaRPr lang="en-US" dirty="0"/>
          </a:p>
          <a:p>
            <a:pPr marL="0" indent="0">
              <a:buNone/>
            </a:pPr>
            <a:r>
              <a:rPr lang="ru-RU" dirty="0"/>
              <a:t>	</a:t>
            </a:r>
            <a:r>
              <a:rPr lang="ru-RU" i="1" dirty="0"/>
              <a:t>Я пошёл было на кухню, но забыл зачем (я на кухне).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1389584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5877701-87AD-4D96-AB6C-669229D507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Отменённые результат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F4634B8-2B60-4850-B838-8AFC7AAAE3F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NPST + </a:t>
            </a:r>
            <a:r>
              <a:rPr lang="en-US" dirty="0" err="1"/>
              <a:t>ə̑l’ə</a:t>
            </a:r>
            <a:r>
              <a:rPr lang="en-US" dirty="0"/>
              <a:t>̑ / </a:t>
            </a:r>
            <a:r>
              <a:rPr lang="en-US" dirty="0" err="1"/>
              <a:t>ə̑lə̑n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PERF + </a:t>
            </a:r>
            <a:r>
              <a:rPr lang="en-US" dirty="0" err="1"/>
              <a:t>ə̑l’ə</a:t>
            </a:r>
            <a:r>
              <a:rPr lang="en-US" dirty="0"/>
              <a:t>̑ / </a:t>
            </a:r>
            <a:r>
              <a:rPr lang="en-US" dirty="0" err="1"/>
              <a:t>ə̑lə̑n</a:t>
            </a:r>
            <a:endParaRPr lang="ru-RU" dirty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en-US" dirty="0"/>
              <a:t>16</a:t>
            </a:r>
            <a:r>
              <a:rPr lang="ru-RU" dirty="0"/>
              <a:t>)	</a:t>
            </a:r>
            <a:r>
              <a:rPr lang="en-US" dirty="0" err="1"/>
              <a:t>mə̈n</a:t>
            </a:r>
            <a:r>
              <a:rPr lang="en-US" dirty="0"/>
              <a:t>’	</a:t>
            </a:r>
            <a:r>
              <a:rPr lang="en-US" dirty="0" err="1"/>
              <a:t>kuxn’aš</a:t>
            </a:r>
            <a:r>
              <a:rPr lang="en-US" dirty="0"/>
              <a:t>	</a:t>
            </a:r>
            <a:r>
              <a:rPr lang="en-US" dirty="0" err="1"/>
              <a:t>kejem</a:t>
            </a:r>
            <a:r>
              <a:rPr lang="en-US" dirty="0"/>
              <a:t>			</a:t>
            </a:r>
            <a:r>
              <a:rPr lang="en-US" dirty="0" err="1"/>
              <a:t>ə̑l’ə</a:t>
            </a:r>
            <a:r>
              <a:rPr lang="en-US" dirty="0"/>
              <a:t>̑ |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ru-RU" dirty="0"/>
              <a:t>я	</a:t>
            </a:r>
            <a:r>
              <a:rPr lang="ru-RU" dirty="0" err="1"/>
              <a:t>на.кухню</a:t>
            </a:r>
            <a:r>
              <a:rPr lang="ru-RU" dirty="0"/>
              <a:t>	идти-</a:t>
            </a:r>
            <a:r>
              <a:rPr lang="en-US" dirty="0"/>
              <a:t>NPST-1SG	RETR1</a:t>
            </a:r>
            <a:br>
              <a:rPr lang="en-US" dirty="0"/>
            </a:br>
            <a:r>
              <a:rPr lang="en-US" dirty="0"/>
              <a:t>	no</a:t>
            </a:r>
            <a:r>
              <a:rPr lang="ru-RU" dirty="0"/>
              <a:t>	</a:t>
            </a:r>
            <a:r>
              <a:rPr lang="en-US" dirty="0" err="1"/>
              <a:t>malə̑n</a:t>
            </a:r>
            <a:r>
              <a:rPr lang="ru-RU" dirty="0"/>
              <a:t>		</a:t>
            </a:r>
            <a:r>
              <a:rPr lang="en-US" dirty="0" err="1"/>
              <a:t>mondenäm</a:t>
            </a:r>
            <a:r>
              <a:rPr lang="en-US" dirty="0"/>
              <a:t> </a:t>
            </a:r>
          </a:p>
          <a:p>
            <a:pPr marL="0" indent="0">
              <a:buNone/>
            </a:pPr>
            <a:r>
              <a:rPr lang="ru-RU" dirty="0"/>
              <a:t>	но	зачем		забыл</a:t>
            </a:r>
            <a:endParaRPr lang="en-US" dirty="0"/>
          </a:p>
          <a:p>
            <a:pPr marL="0" indent="0">
              <a:buNone/>
            </a:pPr>
            <a:r>
              <a:rPr lang="ru-RU" dirty="0"/>
              <a:t>	</a:t>
            </a:r>
            <a:r>
              <a:rPr lang="ru-RU" i="1" dirty="0"/>
              <a:t>Я пошёл было на кухню, но забыл зачем (я не зашёл на кухню).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4959991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5877701-87AD-4D96-AB6C-669229D507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Отменённые результат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F4634B8-2B60-4850-B838-8AFC7AAAE3F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/>
              <a:t>NPST + </a:t>
            </a:r>
            <a:r>
              <a:rPr lang="en-US" dirty="0" err="1"/>
              <a:t>ə̑l’ə</a:t>
            </a:r>
            <a:r>
              <a:rPr lang="en-US" dirty="0"/>
              <a:t>̑ / </a:t>
            </a:r>
            <a:r>
              <a:rPr lang="en-US" dirty="0" err="1"/>
              <a:t>ə̑lə̑n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PERF + </a:t>
            </a:r>
            <a:r>
              <a:rPr lang="en-US" dirty="0" err="1"/>
              <a:t>ə̑l’ə</a:t>
            </a:r>
            <a:r>
              <a:rPr lang="en-US" dirty="0"/>
              <a:t>̑ / </a:t>
            </a:r>
            <a:r>
              <a:rPr lang="en-US" dirty="0" err="1"/>
              <a:t>ə̑lə̑n</a:t>
            </a:r>
            <a:endParaRPr lang="ru-RU" dirty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en-US" dirty="0"/>
              <a:t>17</a:t>
            </a:r>
            <a:r>
              <a:rPr lang="ru-RU" dirty="0"/>
              <a:t>)	</a:t>
            </a:r>
            <a:r>
              <a:rPr lang="en-US" dirty="0" err="1"/>
              <a:t>mə̈n</a:t>
            </a:r>
            <a:r>
              <a:rPr lang="en-US" dirty="0"/>
              <a:t>’</a:t>
            </a:r>
            <a:r>
              <a:rPr lang="ru-RU" dirty="0"/>
              <a:t>	</a:t>
            </a:r>
            <a:r>
              <a:rPr lang="en-US" dirty="0" err="1"/>
              <a:t>sarapanə̑m</a:t>
            </a:r>
            <a:r>
              <a:rPr lang="ru-RU" dirty="0"/>
              <a:t>	</a:t>
            </a:r>
            <a:r>
              <a:rPr lang="en-US" dirty="0" err="1"/>
              <a:t>ə̑rgaš</a:t>
            </a:r>
            <a:r>
              <a:rPr lang="en-US" dirty="0"/>
              <a:t> </a:t>
            </a:r>
            <a:endParaRPr lang="ru-RU" dirty="0"/>
          </a:p>
          <a:p>
            <a:pPr marL="0" indent="0">
              <a:buNone/>
            </a:pPr>
            <a:r>
              <a:rPr lang="en-US" dirty="0"/>
              <a:t>	</a:t>
            </a:r>
            <a:r>
              <a:rPr lang="ru-RU" dirty="0"/>
              <a:t>я	платье	шить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err="1"/>
              <a:t>tə̈ngäl</a:t>
            </a:r>
            <a:r>
              <a:rPr lang="ru-RU" dirty="0"/>
              <a:t>-</a:t>
            </a:r>
            <a:r>
              <a:rPr lang="en-US" dirty="0" err="1"/>
              <a:t>en</a:t>
            </a:r>
            <a:r>
              <a:rPr lang="ru-RU" dirty="0"/>
              <a:t>-</a:t>
            </a:r>
            <a:r>
              <a:rPr lang="en-US" dirty="0" err="1"/>
              <a:t>äm</a:t>
            </a:r>
            <a:r>
              <a:rPr lang="en-US" dirty="0"/>
              <a:t>		</a:t>
            </a:r>
            <a:r>
              <a:rPr lang="en-US" dirty="0" err="1"/>
              <a:t>ə̑l’ə</a:t>
            </a:r>
            <a:r>
              <a:rPr lang="en-US" dirty="0"/>
              <a:t>̑ 	/   **</a:t>
            </a:r>
            <a:r>
              <a:rPr lang="en-US" dirty="0" err="1"/>
              <a:t>tə̈ngäl</a:t>
            </a:r>
            <a:r>
              <a:rPr lang="ru-RU" dirty="0"/>
              <a:t>-</a:t>
            </a:r>
            <a:r>
              <a:rPr lang="en-US" dirty="0" err="1"/>
              <a:t>äm</a:t>
            </a:r>
            <a:r>
              <a:rPr lang="en-US" dirty="0"/>
              <a:t>		</a:t>
            </a:r>
            <a:r>
              <a:rPr lang="en-US" dirty="0" err="1"/>
              <a:t>ə̑l’ə</a:t>
            </a:r>
            <a:r>
              <a:rPr lang="en-US" dirty="0"/>
              <a:t>̑ / </a:t>
            </a:r>
            <a:r>
              <a:rPr lang="en-US" dirty="0" err="1"/>
              <a:t>ə̑lə̑n</a:t>
            </a:r>
            <a:r>
              <a:rPr lang="en-US" dirty="0"/>
              <a:t> </a:t>
            </a:r>
          </a:p>
          <a:p>
            <a:pPr marL="0" indent="0">
              <a:buNone/>
            </a:pPr>
            <a:r>
              <a:rPr lang="ru-RU" dirty="0"/>
              <a:t>	начать-</a:t>
            </a:r>
            <a:r>
              <a:rPr lang="en-US" dirty="0"/>
              <a:t>PERF-1SG	RETR	     **</a:t>
            </a:r>
            <a:r>
              <a:rPr lang="ru-RU" dirty="0"/>
              <a:t>начать-</a:t>
            </a:r>
            <a:r>
              <a:rPr lang="en-US" dirty="0"/>
              <a:t>NPST.1SG	RETR1/2</a:t>
            </a:r>
            <a:endParaRPr lang="ru-RU" dirty="0"/>
          </a:p>
          <a:p>
            <a:pPr marL="0" indent="0">
              <a:buNone/>
            </a:pPr>
            <a:r>
              <a:rPr lang="ru-RU" dirty="0"/>
              <a:t>	</a:t>
            </a:r>
            <a:r>
              <a:rPr lang="en-US" dirty="0"/>
              <a:t>no</a:t>
            </a:r>
            <a:r>
              <a:rPr lang="ru-RU" dirty="0"/>
              <a:t>	</a:t>
            </a:r>
            <a:r>
              <a:rPr lang="en-US" dirty="0" err="1"/>
              <a:t>pododijal’n’ikə̈m</a:t>
            </a:r>
            <a:r>
              <a:rPr lang="ru-RU" dirty="0"/>
              <a:t>	</a:t>
            </a:r>
            <a:r>
              <a:rPr lang="en-US" dirty="0" err="1"/>
              <a:t>ə̑rgə̑šə̑m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	</a:t>
            </a:r>
            <a:r>
              <a:rPr lang="ru-RU" dirty="0"/>
              <a:t>но	пододеяльник	сшил</a:t>
            </a:r>
            <a:endParaRPr lang="en-US" dirty="0"/>
          </a:p>
          <a:p>
            <a:pPr marL="0" indent="0">
              <a:buNone/>
            </a:pPr>
            <a:r>
              <a:rPr lang="ru-RU" dirty="0"/>
              <a:t>	</a:t>
            </a:r>
            <a:r>
              <a:rPr lang="ru-RU" i="1" dirty="0"/>
              <a:t>Я начал было шить платье, но сшил пододеяльник.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7616254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80B2749-9E68-4025-A6EC-43DFD35B93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Жил-был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80AB942-419E-4BF9-8D38-2D66DCCDDD5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err="1"/>
              <a:t>ə̈len</a:t>
            </a:r>
            <a:r>
              <a:rPr lang="en-US" dirty="0"/>
              <a:t> </a:t>
            </a:r>
            <a:r>
              <a:rPr lang="ru-RU" dirty="0"/>
              <a:t>+ </a:t>
            </a:r>
            <a:r>
              <a:rPr lang="en-US" dirty="0" err="1"/>
              <a:t>ə̑lə̑n</a:t>
            </a: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18</a:t>
            </a:r>
            <a:r>
              <a:rPr lang="ru-RU" dirty="0"/>
              <a:t>)	</a:t>
            </a:r>
            <a:r>
              <a:rPr lang="en-US" dirty="0" err="1"/>
              <a:t>šukerde</a:t>
            </a:r>
            <a:r>
              <a:rPr lang="en-US" dirty="0"/>
              <a:t>	</a:t>
            </a:r>
            <a:r>
              <a:rPr lang="en-US" dirty="0" err="1"/>
              <a:t>pervi</a:t>
            </a:r>
            <a:r>
              <a:rPr lang="en-US" dirty="0"/>
              <a:t>		</a:t>
            </a:r>
            <a:r>
              <a:rPr lang="en-US" dirty="0" err="1"/>
              <a:t>ivan</a:t>
            </a:r>
            <a:r>
              <a:rPr lang="en-US" dirty="0"/>
              <a:t>	</a:t>
            </a:r>
            <a:r>
              <a:rPr lang="en-US" dirty="0" err="1"/>
              <a:t>groznə̑j</a:t>
            </a:r>
            <a:endParaRPr lang="ru-RU" dirty="0"/>
          </a:p>
          <a:p>
            <a:pPr marL="0" indent="0">
              <a:buNone/>
            </a:pPr>
            <a:r>
              <a:rPr lang="en-US" dirty="0"/>
              <a:t>	</a:t>
            </a:r>
            <a:r>
              <a:rPr lang="ru-RU" dirty="0"/>
              <a:t>очень		давно	Иван</a:t>
            </a:r>
            <a:r>
              <a:rPr lang="en-US" dirty="0"/>
              <a:t>	</a:t>
            </a:r>
            <a:r>
              <a:rPr lang="ru-RU" dirty="0"/>
              <a:t>Грозный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err="1"/>
              <a:t>ə̈l-en</a:t>
            </a:r>
            <a:r>
              <a:rPr lang="en-US" dirty="0"/>
              <a:t>			</a:t>
            </a:r>
            <a:r>
              <a:rPr lang="en-US" dirty="0" err="1"/>
              <a:t>ə̑lə̑n</a:t>
            </a:r>
            <a:endParaRPr lang="en-US" dirty="0"/>
          </a:p>
          <a:p>
            <a:pPr marL="0" indent="0">
              <a:buNone/>
            </a:pPr>
            <a:r>
              <a:rPr lang="ru-RU" dirty="0"/>
              <a:t>	жить-</a:t>
            </a:r>
            <a:r>
              <a:rPr lang="en-US" dirty="0"/>
              <a:t>PERF.3SG	RETR2</a:t>
            </a:r>
            <a:endParaRPr lang="ru-RU" dirty="0"/>
          </a:p>
          <a:p>
            <a:pPr marL="0" indent="0">
              <a:buNone/>
            </a:pPr>
            <a:r>
              <a:rPr lang="ru-RU" dirty="0"/>
              <a:t>	Давным-давно жил Иван Грозный</a:t>
            </a:r>
            <a:r>
              <a:rPr lang="ru-RU" i="1" dirty="0"/>
              <a:t>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330234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95AA896-35E1-4116-B238-1406784DB9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/>
              <a:t>Прогрессив</a:t>
            </a:r>
            <a:r>
              <a:rPr lang="ru-RU" dirty="0"/>
              <a:t> в прошедшем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7B0E00C-2D7A-4ADC-B7D3-722972C6113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NPST + </a:t>
            </a:r>
            <a:r>
              <a:rPr lang="en-US" dirty="0" err="1"/>
              <a:t>ə̑l’ə</a:t>
            </a:r>
            <a:r>
              <a:rPr lang="en-US" dirty="0"/>
              <a:t>̑ / </a:t>
            </a:r>
            <a:r>
              <a:rPr lang="en-US" sz="2400" dirty="0"/>
              <a:t>??</a:t>
            </a:r>
            <a:r>
              <a:rPr lang="en-US" dirty="0" err="1"/>
              <a:t>ə̑lə̑n</a:t>
            </a:r>
            <a:endParaRPr lang="ru-RU" dirty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/>
              <a:t>1)	</a:t>
            </a:r>
            <a:r>
              <a:rPr lang="en-US" dirty="0" err="1"/>
              <a:t>mə̈n</a:t>
            </a:r>
            <a:r>
              <a:rPr lang="en-US" dirty="0"/>
              <a:t>’</a:t>
            </a:r>
            <a:r>
              <a:rPr lang="ru-RU" dirty="0"/>
              <a:t>	</a:t>
            </a:r>
            <a:r>
              <a:rPr lang="en-US" dirty="0" err="1"/>
              <a:t>pə̈rmə̈kem</a:t>
            </a:r>
            <a:r>
              <a:rPr lang="ru-RU" dirty="0"/>
              <a:t>	</a:t>
            </a:r>
            <a:r>
              <a:rPr lang="en-US" dirty="0"/>
              <a:t>|</a:t>
            </a:r>
            <a:r>
              <a:rPr lang="ru-RU" dirty="0"/>
              <a:t>	</a:t>
            </a:r>
            <a:r>
              <a:rPr lang="en-US" dirty="0" err="1"/>
              <a:t>vätem</a:t>
            </a:r>
            <a:r>
              <a:rPr lang="ru-RU" dirty="0"/>
              <a:t>		</a:t>
            </a:r>
            <a:r>
              <a:rPr lang="en-US" dirty="0" err="1"/>
              <a:t>kvartirə̈štə</a:t>
            </a:r>
            <a:r>
              <a:rPr lang="en-US" dirty="0"/>
              <a:t>̈</a:t>
            </a:r>
            <a:endParaRPr lang="ru-RU" dirty="0"/>
          </a:p>
          <a:p>
            <a:pPr marL="0" indent="0">
              <a:buNone/>
            </a:pPr>
            <a:r>
              <a:rPr lang="ru-RU" dirty="0"/>
              <a:t>	я</a:t>
            </a:r>
            <a:r>
              <a:rPr lang="en-US" dirty="0"/>
              <a:t>	</a:t>
            </a:r>
            <a:r>
              <a:rPr lang="ru-RU" dirty="0"/>
              <a:t>пришедши		</a:t>
            </a:r>
            <a:r>
              <a:rPr lang="ru-RU" dirty="0" err="1"/>
              <a:t>жена.моя</a:t>
            </a:r>
            <a:r>
              <a:rPr lang="ru-RU" dirty="0"/>
              <a:t>	</a:t>
            </a:r>
            <a:r>
              <a:rPr lang="ru-RU" dirty="0" err="1"/>
              <a:t>в.квартире</a:t>
            </a:r>
            <a:endParaRPr lang="ru-RU" dirty="0"/>
          </a:p>
          <a:p>
            <a:pPr marL="0" indent="0">
              <a:buNone/>
            </a:pPr>
            <a:r>
              <a:rPr lang="ru-RU" dirty="0"/>
              <a:t>	</a:t>
            </a:r>
            <a:r>
              <a:rPr lang="en-US" dirty="0" err="1"/>
              <a:t>ubiräj</a:t>
            </a:r>
            <a:r>
              <a:rPr lang="ru-RU" dirty="0"/>
              <a:t>-</a:t>
            </a:r>
            <a:r>
              <a:rPr lang="en-US" dirty="0"/>
              <a:t>ä</a:t>
            </a:r>
            <a:r>
              <a:rPr lang="ru-RU" dirty="0"/>
              <a:t>	</a:t>
            </a:r>
            <a:r>
              <a:rPr lang="en-US" dirty="0"/>
              <a:t>		</a:t>
            </a:r>
            <a:r>
              <a:rPr lang="en-US" dirty="0" err="1"/>
              <a:t>ə̑l’ə</a:t>
            </a:r>
            <a:r>
              <a:rPr lang="en-US" dirty="0"/>
              <a:t>̑</a:t>
            </a:r>
            <a:endParaRPr lang="ru-RU" dirty="0"/>
          </a:p>
          <a:p>
            <a:pPr marL="0" indent="0">
              <a:buNone/>
            </a:pPr>
            <a:r>
              <a:rPr lang="ru-RU" dirty="0"/>
              <a:t>	убираться-</a:t>
            </a:r>
            <a:r>
              <a:rPr lang="en-US" dirty="0"/>
              <a:t>NPST.3SG	RETR1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ru-RU" dirty="0"/>
              <a:t> </a:t>
            </a:r>
            <a:r>
              <a:rPr lang="ru-RU" i="1" dirty="0"/>
              <a:t>Когда я зашёл моя жена убиралась в квартире</a:t>
            </a:r>
            <a:r>
              <a:rPr lang="en-US" i="1" dirty="0"/>
              <a:t>.</a:t>
            </a:r>
            <a:endParaRPr lang="ru-RU" i="1" dirty="0"/>
          </a:p>
        </p:txBody>
      </p:sp>
    </p:spTree>
    <p:extLst>
      <p:ext uri="{BB962C8B-B14F-4D97-AF65-F5344CB8AC3E}">
        <p14:creationId xmlns:p14="http://schemas.microsoft.com/office/powerpoint/2010/main" val="356044371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CA7A308-4CBD-4737-9D9A-2A0CACC08A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Плеонастический </a:t>
            </a:r>
            <a:r>
              <a:rPr lang="en-US" dirty="0"/>
              <a:t>PERF + </a:t>
            </a:r>
            <a:r>
              <a:rPr lang="en-US" dirty="0" err="1"/>
              <a:t>ə̑l’ə</a:t>
            </a:r>
            <a:r>
              <a:rPr lang="en-US" dirty="0"/>
              <a:t>̑ / </a:t>
            </a:r>
            <a:r>
              <a:rPr lang="en-US" dirty="0" err="1"/>
              <a:t>ə̑lə̑n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>
                <a:extLst>
                  <a:ext uri="{FF2B5EF4-FFF2-40B4-BE49-F238E27FC236}">
                    <a16:creationId xmlns:a16="http://schemas.microsoft.com/office/drawing/2014/main" id="{C35469D8-D229-4B54-88D0-D4F4422A9EB2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indent="0">
                  <a:buNone/>
                </a:pPr>
                <a:r>
                  <a:rPr lang="ru-RU" dirty="0"/>
                  <a:t>Давнопрошедшее?</a:t>
                </a:r>
              </a:p>
              <a:p>
                <a:pPr marL="0" indent="0">
                  <a:buNone/>
                </a:pPr>
                <a:endParaRPr lang="ru-RU" dirty="0"/>
              </a:p>
              <a:p>
                <a:pPr marL="0" indent="0">
                  <a:buNone/>
                </a:pPr>
                <a:r>
                  <a:rPr lang="en-US" dirty="0"/>
                  <a:t>19</a:t>
                </a:r>
                <a:r>
                  <a:rPr lang="ru-RU" dirty="0"/>
                  <a:t>)	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ru-RU" b="0" i="1" smtClean="0">
                            <a:latin typeface="Cambria Math" panose="02040503050406030204" pitchFamily="18" charset="0"/>
                          </a:rPr>
                          <m:t> </m:t>
                        </m:r>
                      </m:e>
                      <m:sup>
                        <m:r>
                          <a:rPr lang="ru-RU" b="0" i="1" smtClean="0">
                            <a:latin typeface="Cambria Math" panose="02040503050406030204" pitchFamily="18" charset="0"/>
                          </a:rPr>
                          <m:t>ОК</m:t>
                        </m:r>
                      </m:sup>
                    </m:sSup>
                  </m:oMath>
                </a14:m>
                <a:r>
                  <a:rPr lang="ru-RU" dirty="0"/>
                  <a:t> 	</a:t>
                </a:r>
                <a:r>
                  <a:rPr lang="en-US" dirty="0"/>
                  <a:t>tə̈</a:t>
                </a:r>
                <a:r>
                  <a:rPr lang="ru-RU" dirty="0"/>
                  <a:t>	</a:t>
                </a:r>
                <a:r>
                  <a:rPr lang="en-US" dirty="0" err="1"/>
                  <a:t>kečen</a:t>
                </a:r>
                <a:r>
                  <a:rPr lang="ru-RU" dirty="0"/>
                  <a:t>		</a:t>
                </a:r>
                <a:r>
                  <a:rPr lang="en-US" dirty="0" err="1"/>
                  <a:t>mə̈n</a:t>
                </a:r>
                <a:r>
                  <a:rPr lang="en-US" dirty="0"/>
                  <a:t>’</a:t>
                </a:r>
                <a:r>
                  <a:rPr lang="ru-RU" dirty="0"/>
                  <a:t>	</a:t>
                </a:r>
                <a:r>
                  <a:rPr lang="en-US" dirty="0" err="1"/>
                  <a:t>pə̈tə̈riš</a:t>
                </a:r>
                <a:r>
                  <a:rPr lang="ru-RU" dirty="0"/>
                  <a:t>	</a:t>
                </a:r>
                <a:r>
                  <a:rPr lang="en-US" dirty="0" err="1"/>
                  <a:t>gänä</a:t>
                </a:r>
                <a:endParaRPr lang="ru-RU" dirty="0"/>
              </a:p>
              <a:p>
                <a:pPr marL="0" indent="0">
                  <a:buNone/>
                </a:pPr>
                <a:r>
                  <a:rPr lang="ru-RU" dirty="0"/>
                  <a:t>		тот	день		я	первый	раз</a:t>
                </a:r>
              </a:p>
              <a:p>
                <a:pPr marL="0" indent="0">
                  <a:buNone/>
                </a:pPr>
                <a:r>
                  <a:rPr lang="ru-RU" dirty="0"/>
                  <a:t>	</a:t>
                </a:r>
                <a:r>
                  <a:rPr lang="en-US" dirty="0" err="1"/>
                  <a:t>pojezdə̑m</a:t>
                </a:r>
                <a:r>
                  <a:rPr lang="ru-RU" dirty="0"/>
                  <a:t>	</a:t>
                </a:r>
                <a:r>
                  <a:rPr lang="en-US" dirty="0" err="1"/>
                  <a:t>už</a:t>
                </a:r>
                <a:r>
                  <a:rPr lang="ru-RU" dirty="0"/>
                  <a:t>-</a:t>
                </a:r>
                <a:r>
                  <a:rPr lang="en-US" dirty="0" err="1"/>
                  <a:t>ə̑n</a:t>
                </a:r>
                <a:r>
                  <a:rPr lang="ru-RU" dirty="0"/>
                  <a:t>-</a:t>
                </a:r>
                <a:r>
                  <a:rPr lang="en-US" dirty="0"/>
                  <a:t>am		</a:t>
                </a:r>
                <a:r>
                  <a:rPr lang="en-US" dirty="0" err="1"/>
                  <a:t>ə̑lə̑n</a:t>
                </a:r>
                <a:endParaRPr lang="ru-RU" dirty="0"/>
              </a:p>
              <a:p>
                <a:pPr marL="0" indent="0">
                  <a:buNone/>
                </a:pPr>
                <a:r>
                  <a:rPr lang="ru-RU" dirty="0"/>
                  <a:t>	поезд		видеть-</a:t>
                </a:r>
                <a:r>
                  <a:rPr lang="en-US" dirty="0"/>
                  <a:t>PERF-1SG	RETR2</a:t>
                </a:r>
                <a:endParaRPr lang="ru-RU" dirty="0"/>
              </a:p>
              <a:p>
                <a:pPr marL="0" indent="0">
                  <a:buNone/>
                </a:pPr>
                <a:r>
                  <a:rPr lang="ru-RU" dirty="0"/>
                  <a:t>	</a:t>
                </a:r>
                <a:r>
                  <a:rPr lang="ru-RU" i="1" dirty="0"/>
                  <a:t> В тот день я впервые увидел поезд [воспоминания старика о молодости].</a:t>
                </a:r>
              </a:p>
            </p:txBody>
          </p:sp>
        </mc:Choice>
        <mc:Fallback xmlns="">
          <p:sp>
            <p:nvSpPr>
              <p:cNvPr id="3" name="Объект 2">
                <a:extLst>
                  <a:ext uri="{FF2B5EF4-FFF2-40B4-BE49-F238E27FC236}">
                    <a16:creationId xmlns:a16="http://schemas.microsoft.com/office/drawing/2014/main" id="{C35469D8-D229-4B54-88D0-D4F4422A9EB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217" t="-2241" r="-162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01095684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CA7A308-4CBD-4737-9D9A-2A0CACC08A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Плеонастический </a:t>
            </a:r>
            <a:r>
              <a:rPr lang="en-US" dirty="0"/>
              <a:t>PERF + </a:t>
            </a:r>
            <a:r>
              <a:rPr lang="en-US" dirty="0" err="1"/>
              <a:t>ə̑l’ə</a:t>
            </a:r>
            <a:r>
              <a:rPr lang="en-US" dirty="0"/>
              <a:t>̑ / </a:t>
            </a:r>
            <a:r>
              <a:rPr lang="en-US" dirty="0" err="1"/>
              <a:t>ə̑lə̑n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>
                <a:extLst>
                  <a:ext uri="{FF2B5EF4-FFF2-40B4-BE49-F238E27FC236}">
                    <a16:creationId xmlns:a16="http://schemas.microsoft.com/office/drawing/2014/main" id="{C35469D8-D229-4B54-88D0-D4F4422A9EB2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indent="0">
                  <a:buNone/>
                </a:pPr>
                <a:r>
                  <a:rPr lang="ru-RU" dirty="0"/>
                  <a:t>Не очень…</a:t>
                </a:r>
              </a:p>
              <a:p>
                <a:pPr marL="0" indent="0">
                  <a:buNone/>
                </a:pPr>
                <a:endParaRPr lang="ru-RU" dirty="0"/>
              </a:p>
              <a:p>
                <a:pPr marL="0" indent="0">
                  <a:buNone/>
                </a:pPr>
                <a:r>
                  <a:rPr lang="ru-RU" dirty="0"/>
                  <a:t>2</a:t>
                </a:r>
                <a:r>
                  <a:rPr lang="en-US" dirty="0"/>
                  <a:t>0</a:t>
                </a:r>
                <a:r>
                  <a:rPr lang="ru-RU" dirty="0"/>
                  <a:t>)	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ru-RU" b="0" i="1" smtClean="0">
                            <a:latin typeface="Cambria Math" panose="02040503050406030204" pitchFamily="18" charset="0"/>
                          </a:rPr>
                          <m:t> </m:t>
                        </m:r>
                      </m:e>
                      <m:sup>
                        <m:r>
                          <a:rPr lang="ru-RU" b="0" i="1" smtClean="0">
                            <a:latin typeface="Cambria Math" panose="02040503050406030204" pitchFamily="18" charset="0"/>
                          </a:rPr>
                          <m:t>ОК</m:t>
                        </m:r>
                      </m:sup>
                    </m:sSup>
                  </m:oMath>
                </a14:m>
                <a:r>
                  <a:rPr lang="ru-RU" dirty="0"/>
                  <a:t> 	</a:t>
                </a:r>
                <a:r>
                  <a:rPr lang="en-US" dirty="0"/>
                  <a:t>tə</a:t>
                </a:r>
                <a:r>
                  <a:rPr lang="en-US" dirty="0" err="1"/>
                  <a:t>̈ngečə</a:t>
                </a:r>
                <a:r>
                  <a:rPr lang="en-US" dirty="0"/>
                  <a:t>̈</a:t>
                </a:r>
                <a:r>
                  <a:rPr lang="ru-RU" dirty="0"/>
                  <a:t>	</a:t>
                </a:r>
                <a:r>
                  <a:rPr lang="en-US" dirty="0" err="1"/>
                  <a:t>kə̈čə</a:t>
                </a:r>
                <a:r>
                  <a:rPr lang="en-US" dirty="0"/>
                  <a:t>̈</a:t>
                </a:r>
                <a:r>
                  <a:rPr lang="ru-RU" dirty="0"/>
                  <a:t>	</a:t>
                </a:r>
                <a:r>
                  <a:rPr lang="en-US" dirty="0" err="1"/>
                  <a:t>gə̈c</a:t>
                </a:r>
                <a:r>
                  <a:rPr lang="ru-RU" dirty="0"/>
                  <a:t>	</a:t>
                </a:r>
                <a:r>
                  <a:rPr lang="en-US" dirty="0" err="1"/>
                  <a:t>t'etävlä</a:t>
                </a:r>
                <a:r>
                  <a:rPr lang="ru-RU" dirty="0"/>
                  <a:t>	</a:t>
                </a:r>
                <a:r>
                  <a:rPr lang="en-US" dirty="0" err="1"/>
                  <a:t>ölicäštə</a:t>
                </a:r>
                <a:r>
                  <a:rPr lang="en-US" dirty="0"/>
                  <a:t>̈</a:t>
                </a:r>
                <a:endParaRPr lang="ru-RU" dirty="0"/>
              </a:p>
              <a:p>
                <a:pPr marL="0" indent="0">
                  <a:buNone/>
                </a:pPr>
                <a:r>
                  <a:rPr lang="ru-RU" dirty="0"/>
                  <a:t>		вчера		день	из	дети		</a:t>
                </a:r>
                <a:r>
                  <a:rPr lang="ru-RU" dirty="0" err="1"/>
                  <a:t>на.улице</a:t>
                </a:r>
                <a:endParaRPr lang="ru-RU" dirty="0"/>
              </a:p>
              <a:p>
                <a:pPr marL="0" indent="0">
                  <a:buNone/>
                </a:pPr>
                <a:r>
                  <a:rPr lang="ru-RU" dirty="0"/>
                  <a:t>	</a:t>
                </a:r>
                <a:r>
                  <a:rPr lang="en-US" dirty="0" err="1"/>
                  <a:t>mad-ə̑n-ə̑t</a:t>
                </a:r>
                <a:r>
                  <a:rPr lang="en-US" dirty="0"/>
                  <a:t>		</a:t>
                </a:r>
                <a:r>
                  <a:rPr lang="en-US" dirty="0" err="1"/>
                  <a:t>ə̑lə̑n</a:t>
                </a:r>
                <a:endParaRPr lang="ru-RU" dirty="0"/>
              </a:p>
              <a:p>
                <a:pPr marL="0" indent="0">
                  <a:buNone/>
                </a:pPr>
                <a:r>
                  <a:rPr lang="ru-RU" dirty="0"/>
                  <a:t>	играть-</a:t>
                </a:r>
                <a:r>
                  <a:rPr lang="en-US" dirty="0"/>
                  <a:t>PERF-3SG	RETR</a:t>
                </a:r>
                <a:r>
                  <a:rPr lang="ru-RU" dirty="0"/>
                  <a:t>2</a:t>
                </a:r>
              </a:p>
              <a:p>
                <a:pPr marL="0" indent="0">
                  <a:buNone/>
                </a:pPr>
                <a:r>
                  <a:rPr lang="ru-RU" dirty="0"/>
                  <a:t>	</a:t>
                </a:r>
                <a:r>
                  <a:rPr lang="ru-RU" i="1" dirty="0"/>
                  <a:t> Вчера дети весь день играли на улице.</a:t>
                </a:r>
              </a:p>
            </p:txBody>
          </p:sp>
        </mc:Choice>
        <mc:Fallback xmlns="">
          <p:sp>
            <p:nvSpPr>
              <p:cNvPr id="3" name="Объект 2">
                <a:extLst>
                  <a:ext uri="{FF2B5EF4-FFF2-40B4-BE49-F238E27FC236}">
                    <a16:creationId xmlns:a16="http://schemas.microsoft.com/office/drawing/2014/main" id="{C35469D8-D229-4B54-88D0-D4F4422A9EB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217" t="-224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55053520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A27AD85-FD64-48A0-BC71-8FA663E28E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Плеонастический </a:t>
            </a:r>
            <a:r>
              <a:rPr lang="en-US" dirty="0"/>
              <a:t>PERF + </a:t>
            </a:r>
            <a:r>
              <a:rPr lang="en-US" dirty="0" err="1"/>
              <a:t>ə̑l’ə</a:t>
            </a:r>
            <a:r>
              <a:rPr lang="en-US" dirty="0"/>
              <a:t>̑ / </a:t>
            </a:r>
            <a:r>
              <a:rPr lang="en-US" dirty="0" err="1"/>
              <a:t>ə̑lə̑n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>
                <a:extLst>
                  <a:ext uri="{FF2B5EF4-FFF2-40B4-BE49-F238E27FC236}">
                    <a16:creationId xmlns:a16="http://schemas.microsoft.com/office/drawing/2014/main" id="{89579CFC-5971-4502-BECD-14EA08ED5996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:r>
                  <a:rPr lang="ru-RU" dirty="0"/>
                  <a:t>2</a:t>
                </a:r>
                <a:r>
                  <a:rPr lang="en-US" dirty="0"/>
                  <a:t>1</a:t>
                </a:r>
                <a:r>
                  <a:rPr lang="ru-RU" dirty="0"/>
                  <a:t>) 	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ru-RU" b="0" i="1" smtClean="0">
                            <a:latin typeface="Cambria Math" panose="02040503050406030204" pitchFamily="18" charset="0"/>
                          </a:rPr>
                          <m:t> </m:t>
                        </m:r>
                      </m:e>
                      <m:sup>
                        <m:r>
                          <a:rPr lang="ru-RU" b="0" i="1" smtClean="0">
                            <a:latin typeface="Cambria Math" panose="02040503050406030204" pitchFamily="18" charset="0"/>
                          </a:rPr>
                          <m:t>ОК</m:t>
                        </m:r>
                      </m:sup>
                    </m:sSup>
                  </m:oMath>
                </a14:m>
                <a:r>
                  <a:rPr lang="ru-RU" dirty="0"/>
                  <a:t> 	</a:t>
                </a:r>
                <a:r>
                  <a:rPr lang="en-US" dirty="0" err="1"/>
                  <a:t>andak</a:t>
                </a:r>
                <a:r>
                  <a:rPr lang="ru-RU" dirty="0"/>
                  <a:t>		</a:t>
                </a:r>
                <a:r>
                  <a:rPr lang="en-US" dirty="0" err="1"/>
                  <a:t>vas'a</a:t>
                </a:r>
                <a:r>
                  <a:rPr lang="en-US" dirty="0"/>
                  <a:t>	</a:t>
                </a:r>
                <a:r>
                  <a:rPr lang="en-US" dirty="0" err="1"/>
                  <a:t>sə̈ren</a:t>
                </a:r>
                <a:r>
                  <a:rPr lang="en-US" dirty="0"/>
                  <a:t>		</a:t>
                </a:r>
                <a:r>
                  <a:rPr lang="en-US" dirty="0" err="1"/>
                  <a:t>sirmäšə̈m</a:t>
                </a:r>
                <a:r>
                  <a:rPr lang="en-US" dirty="0"/>
                  <a:t> 	</a:t>
                </a:r>
                <a:endParaRPr lang="ru-RU" dirty="0"/>
              </a:p>
              <a:p>
                <a:pPr marL="0" indent="0">
                  <a:buNone/>
                </a:pPr>
                <a:r>
                  <a:rPr lang="en-US" dirty="0"/>
                  <a:t>	</a:t>
                </a:r>
                <a:r>
                  <a:rPr lang="ru-RU" dirty="0"/>
                  <a:t>	заранее	Вася	часто</a:t>
                </a:r>
                <a:r>
                  <a:rPr lang="en-US" dirty="0"/>
                  <a:t>		</a:t>
                </a:r>
                <a:r>
                  <a:rPr lang="ru-RU" dirty="0"/>
                  <a:t>письмо</a:t>
                </a:r>
                <a:r>
                  <a:rPr lang="en-US" dirty="0"/>
                  <a:t>	</a:t>
                </a:r>
              </a:p>
              <a:p>
                <a:pPr marL="0" indent="0">
                  <a:buNone/>
                </a:pPr>
                <a:r>
                  <a:rPr lang="en-US" dirty="0"/>
                  <a:t>	sir-</a:t>
                </a:r>
                <a:r>
                  <a:rPr lang="en-US" dirty="0" err="1"/>
                  <a:t>en</a:t>
                </a:r>
                <a:r>
                  <a:rPr lang="en-US" dirty="0"/>
                  <a:t>				</a:t>
                </a:r>
                <a:r>
                  <a:rPr lang="en-US" dirty="0" err="1"/>
                  <a:t>ə̑l’ə</a:t>
                </a:r>
                <a:r>
                  <a:rPr lang="en-US" dirty="0"/>
                  <a:t>̑</a:t>
                </a:r>
              </a:p>
              <a:p>
                <a:pPr marL="0" indent="0">
                  <a:buNone/>
                </a:pPr>
                <a:r>
                  <a:rPr lang="en-US" dirty="0"/>
                  <a:t>	</a:t>
                </a:r>
                <a:r>
                  <a:rPr lang="ru-RU" dirty="0"/>
                  <a:t>писать-</a:t>
                </a:r>
                <a:r>
                  <a:rPr lang="en-US" dirty="0"/>
                  <a:t>PERF.3SG		RETR1</a:t>
                </a:r>
              </a:p>
              <a:p>
                <a:pPr marL="0" indent="0">
                  <a:buNone/>
                </a:pPr>
                <a:r>
                  <a:rPr lang="en-US" i="1" dirty="0"/>
                  <a:t>	</a:t>
                </a:r>
                <a:r>
                  <a:rPr lang="ru-RU" i="1" dirty="0"/>
                  <a:t>Раньше Вася часто писал письма.</a:t>
                </a:r>
              </a:p>
              <a:p>
                <a:endParaRPr lang="ru-RU" dirty="0"/>
              </a:p>
            </p:txBody>
          </p:sp>
        </mc:Choice>
        <mc:Fallback xmlns="">
          <p:sp>
            <p:nvSpPr>
              <p:cNvPr id="3" name="Объект 2">
                <a:extLst>
                  <a:ext uri="{FF2B5EF4-FFF2-40B4-BE49-F238E27FC236}">
                    <a16:creationId xmlns:a16="http://schemas.microsoft.com/office/drawing/2014/main" id="{89579CFC-5971-4502-BECD-14EA08ED5996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21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90351697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96E2645-167F-4B9A-87BA-E940D03FFC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Плеонастический </a:t>
            </a:r>
            <a:r>
              <a:rPr lang="en-US" dirty="0"/>
              <a:t>PERF + </a:t>
            </a:r>
            <a:r>
              <a:rPr lang="en-US" dirty="0" err="1"/>
              <a:t>ə̑l’ə</a:t>
            </a:r>
            <a:r>
              <a:rPr lang="en-US" dirty="0"/>
              <a:t>̑ / </a:t>
            </a:r>
            <a:r>
              <a:rPr lang="en-US" dirty="0" err="1"/>
              <a:t>ə̑lə̑n</a:t>
            </a:r>
            <a:endParaRPr lang="ru-RU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Объект 2">
                <a:extLst>
                  <a:ext uri="{FF2B5EF4-FFF2-40B4-BE49-F238E27FC236}">
                    <a16:creationId xmlns:a16="http://schemas.microsoft.com/office/drawing/2014/main" id="{CFDF59A1-EE42-4EE2-8B2D-2309BDE894A9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38200" y="1825625"/>
                <a:ext cx="10515600" cy="4351338"/>
              </a:xfrm>
            </p:spPr>
            <p:txBody>
              <a:bodyPr/>
              <a:lstStyle/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:endParaRPr lang="ru-RU" dirty="0"/>
              </a:p>
              <a:p>
                <a:pPr marL="0" indent="0">
                  <a:buNone/>
                </a:pPr>
                <a:r>
                  <a:rPr lang="en-US" dirty="0"/>
                  <a:t>22)	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ru-RU" i="1">
                            <a:latin typeface="Cambria Math" panose="02040503050406030204" pitchFamily="18" charset="0"/>
                          </a:rPr>
                          <m:t> </m:t>
                        </m:r>
                      </m:e>
                      <m:sup>
                        <m:r>
                          <a:rPr lang="ru-RU" i="1">
                            <a:latin typeface="Cambria Math" panose="02040503050406030204" pitchFamily="18" charset="0"/>
                          </a:rPr>
                          <m:t>ОК</m:t>
                        </m:r>
                      </m:sup>
                    </m:sSup>
                  </m:oMath>
                </a14:m>
                <a:r>
                  <a:rPr lang="ru-RU" dirty="0"/>
                  <a:t> 	</a:t>
                </a:r>
                <a:r>
                  <a:rPr lang="en-US" dirty="0"/>
                  <a:t>papa</a:t>
                </a:r>
                <a:r>
                  <a:rPr lang="ru-RU" dirty="0"/>
                  <a:t>		</a:t>
                </a:r>
                <a:r>
                  <a:rPr lang="en-US" dirty="0" err="1"/>
                  <a:t>tə̈ngečə</a:t>
                </a:r>
                <a:r>
                  <a:rPr lang="en-US" dirty="0"/>
                  <a:t>̈</a:t>
                </a:r>
                <a:r>
                  <a:rPr lang="ru-RU" dirty="0"/>
                  <a:t>	</a:t>
                </a:r>
                <a:r>
                  <a:rPr lang="en-US" dirty="0" err="1"/>
                  <a:t>očkim</a:t>
                </a:r>
                <a:r>
                  <a:rPr lang="ru-RU" dirty="0"/>
                  <a:t>	</a:t>
                </a:r>
                <a:r>
                  <a:rPr lang="en-US" dirty="0" err="1"/>
                  <a:t>kə̑m</a:t>
                </a:r>
                <a:r>
                  <a:rPr lang="ru-RU" dirty="0"/>
                  <a:t>	</a:t>
                </a:r>
                <a:r>
                  <a:rPr lang="en-US" dirty="0" err="1"/>
                  <a:t>čäs</a:t>
                </a:r>
                <a:endParaRPr lang="ru-RU" dirty="0"/>
              </a:p>
              <a:p>
                <a:pPr marL="0" indent="0">
                  <a:buNone/>
                </a:pPr>
                <a:r>
                  <a:rPr lang="en-US" dirty="0"/>
                  <a:t>		</a:t>
                </a:r>
                <a:r>
                  <a:rPr lang="ru-RU" dirty="0"/>
                  <a:t>бабушка</a:t>
                </a:r>
                <a:r>
                  <a:rPr lang="en-US" dirty="0"/>
                  <a:t>	</a:t>
                </a:r>
                <a:r>
                  <a:rPr lang="ru-RU" dirty="0"/>
                  <a:t>вчера		очки	три	час</a:t>
                </a:r>
              </a:p>
              <a:p>
                <a:pPr marL="0" indent="0">
                  <a:buNone/>
                </a:pPr>
                <a:r>
                  <a:rPr lang="en-US" dirty="0"/>
                  <a:t>	</a:t>
                </a:r>
                <a:r>
                  <a:rPr lang="en-US" dirty="0" err="1"/>
                  <a:t>kə̈čäl</a:t>
                </a:r>
                <a:r>
                  <a:rPr lang="ru-RU" dirty="0"/>
                  <a:t>-</a:t>
                </a:r>
                <a:r>
                  <a:rPr lang="en-US" dirty="0" err="1"/>
                  <a:t>ə̈n</a:t>
                </a:r>
                <a:r>
                  <a:rPr lang="en-US" dirty="0"/>
                  <a:t>			</a:t>
                </a:r>
                <a:r>
                  <a:rPr lang="en-US" dirty="0" err="1"/>
                  <a:t>ə̑l’ə</a:t>
                </a:r>
                <a:r>
                  <a:rPr lang="en-US" dirty="0"/>
                  <a:t>̑</a:t>
                </a:r>
                <a:endParaRPr lang="ru-RU" dirty="0"/>
              </a:p>
              <a:p>
                <a:pPr marL="0" indent="0">
                  <a:buNone/>
                </a:pPr>
                <a:r>
                  <a:rPr lang="en-US" dirty="0"/>
                  <a:t>	</a:t>
                </a:r>
                <a:r>
                  <a:rPr lang="ru-RU" dirty="0"/>
                  <a:t>искать-</a:t>
                </a:r>
                <a:r>
                  <a:rPr lang="en-US" dirty="0"/>
                  <a:t>PERF.3SG		RETR1</a:t>
                </a:r>
                <a:endParaRPr lang="ru-RU" dirty="0"/>
              </a:p>
              <a:p>
                <a:pPr marL="0" indent="0">
                  <a:buNone/>
                </a:pPr>
                <a:r>
                  <a:rPr lang="en-US" dirty="0"/>
                  <a:t>	</a:t>
                </a:r>
                <a:r>
                  <a:rPr lang="ru-RU" i="1" dirty="0"/>
                  <a:t>Вчера бабушка три часа искала свои очки.</a:t>
                </a:r>
              </a:p>
            </p:txBody>
          </p:sp>
        </mc:Choice>
        <mc:Fallback>
          <p:sp>
            <p:nvSpPr>
              <p:cNvPr id="3" name="Объект 2">
                <a:extLst>
                  <a:ext uri="{FF2B5EF4-FFF2-40B4-BE49-F238E27FC236}">
                    <a16:creationId xmlns:a16="http://schemas.microsoft.com/office/drawing/2014/main" id="{CFDF59A1-EE42-4EE2-8B2D-2309BDE894A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825625"/>
                <a:ext cx="10515600" cy="4351338"/>
              </a:xfrm>
              <a:blipFill>
                <a:blip r:embed="rId2"/>
                <a:stretch>
                  <a:fillRect l="-121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82498439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D59F197-5CC4-4319-A2CE-955172A2EF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Спасибо за внимание</a:t>
            </a:r>
            <a:r>
              <a:rPr lang="en-US" dirty="0"/>
              <a:t>!</a:t>
            </a:r>
            <a:r>
              <a:rPr lang="ru-RU" dirty="0"/>
              <a:t> </a:t>
            </a:r>
            <a:r>
              <a:rPr lang="en-US" dirty="0"/>
              <a:t>/</a:t>
            </a:r>
            <a:r>
              <a:rPr lang="ru-RU" dirty="0"/>
              <a:t> для заметок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D4F8B54-CE09-49CB-9BFF-002EBF1F22C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872565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3E4C70E-2EE0-4AA8-8AFD-10BC508A3D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/>
              <a:t>Прогрессив</a:t>
            </a:r>
            <a:r>
              <a:rPr lang="ru-RU" dirty="0"/>
              <a:t> в прошедшем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FA6A089-3564-4A13-951C-750D24B5F34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/>
              <a:t>2)	</a:t>
            </a:r>
            <a:r>
              <a:rPr lang="en-US" dirty="0" err="1"/>
              <a:t>kə̑nam</a:t>
            </a:r>
            <a:r>
              <a:rPr lang="ru-RU" dirty="0"/>
              <a:t>	</a:t>
            </a:r>
            <a:r>
              <a:rPr lang="en-US" dirty="0" err="1"/>
              <a:t>vas’a</a:t>
            </a:r>
            <a:r>
              <a:rPr lang="ru-RU" dirty="0"/>
              <a:t>	</a:t>
            </a:r>
            <a:r>
              <a:rPr lang="en-US" dirty="0" err="1"/>
              <a:t>mikräkə̈škə</a:t>
            </a:r>
            <a:r>
              <a:rPr lang="en-US" dirty="0"/>
              <a:t>̈</a:t>
            </a:r>
            <a:r>
              <a:rPr lang="ru-RU" dirty="0"/>
              <a:t>		</a:t>
            </a:r>
            <a:r>
              <a:rPr lang="en-US" dirty="0" err="1"/>
              <a:t>tolə̑n</a:t>
            </a:r>
            <a:r>
              <a:rPr lang="ru-RU" dirty="0"/>
              <a:t>	</a:t>
            </a:r>
            <a:r>
              <a:rPr lang="en-US" dirty="0"/>
              <a:t>	</a:t>
            </a:r>
            <a:r>
              <a:rPr lang="ru-RU" dirty="0"/>
              <a:t>| 	</a:t>
            </a:r>
            <a:r>
              <a:rPr lang="en-US" dirty="0" err="1"/>
              <a:t>maša</a:t>
            </a:r>
            <a:endParaRPr lang="ru-RU" dirty="0"/>
          </a:p>
          <a:p>
            <a:pPr marL="0" indent="0">
              <a:buNone/>
            </a:pPr>
            <a:r>
              <a:rPr lang="ru-RU" dirty="0"/>
              <a:t>	когда		Вася	</a:t>
            </a:r>
            <a:r>
              <a:rPr lang="ru-RU" dirty="0" err="1"/>
              <a:t>в.Микряково</a:t>
            </a:r>
            <a:r>
              <a:rPr lang="ru-RU" dirty="0"/>
              <a:t>	пришёл		Маша</a:t>
            </a:r>
          </a:p>
          <a:p>
            <a:pPr marL="0" indent="0">
              <a:buNone/>
            </a:pPr>
            <a:r>
              <a:rPr lang="ru-RU" dirty="0"/>
              <a:t>	</a:t>
            </a:r>
            <a:r>
              <a:rPr lang="en-US" dirty="0" err="1"/>
              <a:t>eče</a:t>
            </a:r>
            <a:r>
              <a:rPr lang="ru-RU" dirty="0"/>
              <a:t>	</a:t>
            </a:r>
            <a:r>
              <a:rPr lang="en-US" dirty="0" err="1"/>
              <a:t>tə̈štə</a:t>
            </a:r>
            <a:r>
              <a:rPr lang="en-US" dirty="0"/>
              <a:t>̈</a:t>
            </a:r>
            <a:r>
              <a:rPr lang="ru-RU" dirty="0"/>
              <a:t>	</a:t>
            </a:r>
            <a:r>
              <a:rPr lang="en-US" dirty="0" err="1"/>
              <a:t>ə̈l-ä</a:t>
            </a:r>
            <a:r>
              <a:rPr lang="en-US" dirty="0"/>
              <a:t>			</a:t>
            </a:r>
            <a:r>
              <a:rPr lang="en-US" dirty="0" err="1"/>
              <a:t>ə̑l’ə</a:t>
            </a:r>
            <a:r>
              <a:rPr lang="en-US" dirty="0"/>
              <a:t>̑</a:t>
            </a:r>
            <a:endParaRPr lang="ru-RU" dirty="0"/>
          </a:p>
          <a:p>
            <a:pPr marL="0" indent="0">
              <a:buNone/>
            </a:pPr>
            <a:r>
              <a:rPr lang="ru-RU" dirty="0"/>
              <a:t>	ещё	там	жить-</a:t>
            </a:r>
            <a:r>
              <a:rPr lang="en-US" dirty="0"/>
              <a:t>NPST.3SG	RETR1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ru-RU" i="1" dirty="0"/>
              <a:t>Когда Вася приехал в </a:t>
            </a:r>
            <a:r>
              <a:rPr lang="ru-RU" i="1" dirty="0" err="1"/>
              <a:t>Микряково</a:t>
            </a:r>
            <a:r>
              <a:rPr lang="ru-RU" i="1" dirty="0"/>
              <a:t>, Маша ещё жила там.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868502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E0A658A-C6C5-4545-986D-D24C366911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/>
              <a:t>Прогрессив</a:t>
            </a:r>
            <a:r>
              <a:rPr lang="ru-RU" dirty="0"/>
              <a:t> в прошедшем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235F38A-022B-41B4-ACDF-D5EF31334F7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3</a:t>
            </a:r>
            <a:r>
              <a:rPr lang="ru-RU" dirty="0"/>
              <a:t>)	</a:t>
            </a:r>
            <a:r>
              <a:rPr lang="en-US" dirty="0" err="1"/>
              <a:t>män</a:t>
            </a:r>
            <a:r>
              <a:rPr lang="en-US" dirty="0"/>
              <a:t>’</a:t>
            </a:r>
            <a:r>
              <a:rPr lang="ru-RU" dirty="0"/>
              <a:t>	</a:t>
            </a:r>
            <a:r>
              <a:rPr lang="en-US" dirty="0" err="1"/>
              <a:t>už-ə̑n-am</a:t>
            </a:r>
            <a:r>
              <a:rPr lang="en-US" dirty="0"/>
              <a:t> 	</a:t>
            </a:r>
            <a:r>
              <a:rPr lang="ru-RU" dirty="0"/>
              <a:t>|</a:t>
            </a:r>
            <a:r>
              <a:rPr lang="en-US" dirty="0"/>
              <a:t>	</a:t>
            </a:r>
            <a:r>
              <a:rPr lang="en-US" dirty="0" err="1"/>
              <a:t>kə̑cə</a:t>
            </a:r>
            <a:r>
              <a:rPr lang="en-US" dirty="0"/>
              <a:t>̑ 	</a:t>
            </a:r>
            <a:r>
              <a:rPr lang="en-US" dirty="0" err="1"/>
              <a:t>pet'ä</a:t>
            </a:r>
            <a:r>
              <a:rPr lang="en-US" dirty="0"/>
              <a:t> 	</a:t>
            </a:r>
            <a:r>
              <a:rPr lang="en-US" dirty="0" err="1"/>
              <a:t>sirmäš</a:t>
            </a:r>
            <a:r>
              <a:rPr lang="ru-RU" dirty="0"/>
              <a:t>-</a:t>
            </a:r>
            <a:r>
              <a:rPr lang="en-US" dirty="0" err="1"/>
              <a:t>ə̈m</a:t>
            </a:r>
            <a:r>
              <a:rPr lang="en-US" dirty="0"/>
              <a:t> 	</a:t>
            </a:r>
            <a:endParaRPr lang="ru-RU" dirty="0"/>
          </a:p>
          <a:p>
            <a:pPr marL="0" indent="0">
              <a:buNone/>
            </a:pPr>
            <a:r>
              <a:rPr lang="en-US" dirty="0"/>
              <a:t>	</a:t>
            </a:r>
            <a:r>
              <a:rPr lang="ru-RU" dirty="0"/>
              <a:t>1</a:t>
            </a:r>
            <a:r>
              <a:rPr lang="en-US" dirty="0"/>
              <a:t>SG	</a:t>
            </a:r>
            <a:r>
              <a:rPr lang="ru-RU" dirty="0"/>
              <a:t>видеть-</a:t>
            </a:r>
            <a:r>
              <a:rPr lang="en-US" dirty="0"/>
              <a:t>PERF-1SG	</a:t>
            </a:r>
            <a:r>
              <a:rPr lang="ru-RU" dirty="0"/>
              <a:t>как	Петя	письмо</a:t>
            </a:r>
            <a:r>
              <a:rPr lang="en-US" dirty="0"/>
              <a:t>-ACC	</a:t>
            </a:r>
            <a:endParaRPr lang="ru-RU" dirty="0"/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err="1"/>
              <a:t>lə̑d-eš</a:t>
            </a:r>
            <a:r>
              <a:rPr lang="ru-RU" dirty="0"/>
              <a:t> </a:t>
            </a:r>
            <a:r>
              <a:rPr lang="en-US" dirty="0"/>
              <a:t>			</a:t>
            </a:r>
            <a:r>
              <a:rPr lang="en-US" dirty="0" err="1"/>
              <a:t>ə̑lə̑n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	</a:t>
            </a:r>
            <a:r>
              <a:rPr lang="ru-RU" dirty="0"/>
              <a:t>читать-</a:t>
            </a:r>
            <a:r>
              <a:rPr lang="en-US" dirty="0"/>
              <a:t>NPST.3SG		RETR2</a:t>
            </a:r>
            <a:endParaRPr lang="ru-RU" dirty="0"/>
          </a:p>
          <a:p>
            <a:pPr marL="0" indent="0">
              <a:buNone/>
            </a:pPr>
            <a:r>
              <a:rPr lang="en-US" i="1" dirty="0"/>
              <a:t>	</a:t>
            </a:r>
            <a:r>
              <a:rPr lang="ru-RU" i="1" dirty="0"/>
              <a:t>Я</a:t>
            </a:r>
            <a:r>
              <a:rPr lang="en-US" i="1" dirty="0"/>
              <a:t> </a:t>
            </a:r>
            <a:r>
              <a:rPr lang="ru-RU" i="1" dirty="0"/>
              <a:t>видел</a:t>
            </a:r>
            <a:r>
              <a:rPr lang="en-US" i="1" dirty="0"/>
              <a:t>,</a:t>
            </a:r>
            <a:r>
              <a:rPr lang="ru-RU" i="1" dirty="0"/>
              <a:t> как Петя читал письмо.</a:t>
            </a: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242268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5835F38-86D5-452A-9E69-5A245C0C9A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/>
              <a:t>Прогрессив</a:t>
            </a:r>
            <a:r>
              <a:rPr lang="ru-RU" dirty="0"/>
              <a:t> в прошедшем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131EFFC-B068-4189-99B5-E55CE94286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4</a:t>
            </a:r>
            <a:r>
              <a:rPr lang="ru-RU" dirty="0"/>
              <a:t>)	</a:t>
            </a:r>
            <a:r>
              <a:rPr lang="en-US" dirty="0" err="1"/>
              <a:t>tängem</a:t>
            </a:r>
            <a:r>
              <a:rPr lang="ru-RU" dirty="0"/>
              <a:t>	</a:t>
            </a:r>
            <a:r>
              <a:rPr lang="en-US" dirty="0" err="1"/>
              <a:t>mə̈n</a:t>
            </a:r>
            <a:r>
              <a:rPr lang="en-US" dirty="0"/>
              <a:t>’ </a:t>
            </a:r>
            <a:r>
              <a:rPr lang="ru-RU" dirty="0"/>
              <a:t>	</a:t>
            </a:r>
            <a:r>
              <a:rPr lang="en-US" dirty="0" err="1"/>
              <a:t>dokə̑m</a:t>
            </a:r>
            <a:r>
              <a:rPr lang="ru-RU" dirty="0"/>
              <a:t>	</a:t>
            </a:r>
            <a:r>
              <a:rPr lang="en-US" dirty="0" err="1"/>
              <a:t>tolmə̑kə̑žə</a:t>
            </a:r>
            <a:r>
              <a:rPr lang="en-US" dirty="0"/>
              <a:t>̑</a:t>
            </a:r>
            <a:r>
              <a:rPr lang="ru-RU" dirty="0"/>
              <a:t>	</a:t>
            </a:r>
            <a:r>
              <a:rPr lang="en-US" dirty="0"/>
              <a:t>|</a:t>
            </a:r>
            <a:r>
              <a:rPr lang="ru-RU" dirty="0"/>
              <a:t>	</a:t>
            </a:r>
            <a:r>
              <a:rPr lang="en-US" dirty="0" err="1"/>
              <a:t>tə̈näm</a:t>
            </a:r>
            <a:r>
              <a:rPr lang="en-US" dirty="0"/>
              <a:t>	</a:t>
            </a:r>
            <a:endParaRPr lang="ru-RU" dirty="0"/>
          </a:p>
          <a:p>
            <a:pPr marL="0" indent="0">
              <a:buNone/>
            </a:pPr>
            <a:r>
              <a:rPr lang="en-US" dirty="0"/>
              <a:t>	</a:t>
            </a:r>
            <a:r>
              <a:rPr lang="ru-RU" dirty="0" err="1"/>
              <a:t>друг.мой</a:t>
            </a:r>
            <a:r>
              <a:rPr lang="en-US" dirty="0"/>
              <a:t>	</a:t>
            </a:r>
            <a:r>
              <a:rPr lang="ru-RU" dirty="0"/>
              <a:t>я	к		пришедши</a:t>
            </a:r>
            <a:r>
              <a:rPr lang="en-US" dirty="0"/>
              <a:t>		</a:t>
            </a:r>
            <a:r>
              <a:rPr lang="ru-RU" dirty="0"/>
              <a:t>тогда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err="1"/>
              <a:t>uže</a:t>
            </a:r>
            <a:r>
              <a:rPr lang="ru-RU" dirty="0"/>
              <a:t>	</a:t>
            </a:r>
            <a:r>
              <a:rPr lang="en-US" dirty="0" err="1"/>
              <a:t>otpuskem</a:t>
            </a:r>
            <a:r>
              <a:rPr lang="ru-RU" dirty="0"/>
              <a:t>	</a:t>
            </a:r>
            <a:r>
              <a:rPr lang="en-US" dirty="0" err="1"/>
              <a:t>pə̈t-ä</a:t>
            </a:r>
            <a:r>
              <a:rPr lang="en-US" dirty="0"/>
              <a:t>				</a:t>
            </a:r>
            <a:r>
              <a:rPr lang="en-US" dirty="0" err="1"/>
              <a:t>ə̑l’ə</a:t>
            </a:r>
            <a:r>
              <a:rPr lang="en-US" dirty="0"/>
              <a:t>̑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ru-RU" dirty="0"/>
              <a:t>уже	</a:t>
            </a:r>
            <a:r>
              <a:rPr lang="ru-RU" dirty="0" err="1"/>
              <a:t>отпуск.мой</a:t>
            </a:r>
            <a:r>
              <a:rPr lang="ru-RU" dirty="0"/>
              <a:t>	кончаться-</a:t>
            </a:r>
            <a:r>
              <a:rPr lang="en-US" dirty="0"/>
              <a:t>NPST.3SG	RETR1</a:t>
            </a:r>
          </a:p>
          <a:p>
            <a:pPr marL="0" indent="0">
              <a:buNone/>
            </a:pPr>
            <a:r>
              <a:rPr lang="en-US" i="1" dirty="0"/>
              <a:t>	</a:t>
            </a:r>
            <a:r>
              <a:rPr lang="ru-RU" i="1" dirty="0"/>
              <a:t>Когда ко мне приехал друг, мой отпуск уже заканчивался</a:t>
            </a:r>
            <a:r>
              <a:rPr lang="en-US" i="1" dirty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8545175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F9F2609-12DC-4CA0-A4C5-EB06C91F70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/>
              <a:t>Прогрессив</a:t>
            </a:r>
            <a:r>
              <a:rPr lang="ru-RU" dirty="0"/>
              <a:t> в прошедшем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CEC8E0F-5676-4BA2-8676-B5B5777992C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en-US" dirty="0"/>
              <a:t>5)	</a:t>
            </a:r>
            <a:r>
              <a:rPr lang="en-US" dirty="0" err="1"/>
              <a:t>tə̈ngečə</a:t>
            </a:r>
            <a:r>
              <a:rPr lang="en-US" dirty="0"/>
              <a:t>̈</a:t>
            </a:r>
            <a:r>
              <a:rPr lang="ru-RU" dirty="0"/>
              <a:t>	</a:t>
            </a:r>
            <a:r>
              <a:rPr lang="en-US" dirty="0" err="1"/>
              <a:t>kok</a:t>
            </a:r>
            <a:r>
              <a:rPr lang="ru-RU" dirty="0"/>
              <a:t>	</a:t>
            </a:r>
            <a:r>
              <a:rPr lang="en-US" dirty="0" err="1"/>
              <a:t>cäš</a:t>
            </a:r>
            <a:r>
              <a:rPr lang="ru-RU" dirty="0"/>
              <a:t>	</a:t>
            </a:r>
            <a:r>
              <a:rPr lang="en-US" dirty="0" err="1"/>
              <a:t>dä</a:t>
            </a:r>
            <a:r>
              <a:rPr lang="ru-RU" dirty="0"/>
              <a:t>	</a:t>
            </a:r>
            <a:r>
              <a:rPr lang="en-US" dirty="0" err="1"/>
              <a:t>pälen</a:t>
            </a:r>
            <a:r>
              <a:rPr lang="ru-RU" dirty="0"/>
              <a:t> </a:t>
            </a:r>
            <a:r>
              <a:rPr lang="en-US" dirty="0"/>
              <a:t>|</a:t>
            </a:r>
            <a:endParaRPr lang="ru-RU" dirty="0"/>
          </a:p>
          <a:p>
            <a:pPr marL="0" indent="0">
              <a:buNone/>
            </a:pPr>
            <a:r>
              <a:rPr lang="en-US" dirty="0"/>
              <a:t>	</a:t>
            </a:r>
            <a:r>
              <a:rPr lang="ru-RU" dirty="0"/>
              <a:t>вчера</a:t>
            </a:r>
            <a:r>
              <a:rPr lang="en-US" dirty="0"/>
              <a:t>	</a:t>
            </a:r>
            <a:r>
              <a:rPr lang="ru-RU" dirty="0"/>
              <a:t>	два	час	и	половина</a:t>
            </a:r>
          </a:p>
          <a:p>
            <a:pPr marL="0" indent="0">
              <a:buNone/>
            </a:pPr>
            <a:r>
              <a:rPr lang="en-US" dirty="0"/>
              <a:t>	 </a:t>
            </a:r>
            <a:r>
              <a:rPr lang="en-US" dirty="0" err="1"/>
              <a:t>va’sa</a:t>
            </a:r>
            <a:r>
              <a:rPr lang="ru-RU" dirty="0"/>
              <a:t>		</a:t>
            </a:r>
            <a:r>
              <a:rPr lang="en-US" dirty="0" err="1"/>
              <a:t>amal</a:t>
            </a:r>
            <a:r>
              <a:rPr lang="en-US" dirty="0"/>
              <a:t>-a		</a:t>
            </a:r>
            <a:r>
              <a:rPr lang="en-US" dirty="0" err="1"/>
              <a:t>ə̑l’ə</a:t>
            </a:r>
            <a:r>
              <a:rPr lang="en-US" dirty="0"/>
              <a:t>̑</a:t>
            </a:r>
            <a:endParaRPr lang="ru-RU" dirty="0"/>
          </a:p>
          <a:p>
            <a:pPr marL="0" indent="0">
              <a:buNone/>
            </a:pPr>
            <a:r>
              <a:rPr lang="en-US" dirty="0"/>
              <a:t>	</a:t>
            </a:r>
            <a:r>
              <a:rPr lang="ru-RU" dirty="0"/>
              <a:t>Вася		спать-</a:t>
            </a:r>
            <a:r>
              <a:rPr lang="en-US" dirty="0"/>
              <a:t>NPST.3SG	RETR1</a:t>
            </a:r>
            <a:endParaRPr lang="ru-RU" dirty="0"/>
          </a:p>
          <a:p>
            <a:pPr marL="0" indent="0">
              <a:buNone/>
            </a:pPr>
            <a:r>
              <a:rPr lang="en-US" dirty="0"/>
              <a:t>	</a:t>
            </a:r>
            <a:r>
              <a:rPr lang="ru-RU" i="1" dirty="0"/>
              <a:t>Вчера в полтретьего Вася спал.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141655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FE90FCA-3122-4687-A846-F64CAE64CE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Прекращённое прошлое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72FA906-7760-4C05-8983-80BE831EF60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NPST + </a:t>
            </a:r>
            <a:r>
              <a:rPr lang="en-US" dirty="0" err="1"/>
              <a:t>ə̑l’ə</a:t>
            </a:r>
            <a:r>
              <a:rPr lang="en-US" dirty="0"/>
              <a:t>̑ / </a:t>
            </a:r>
            <a:r>
              <a:rPr lang="en-US" dirty="0" err="1"/>
              <a:t>ə̑lə̑n</a:t>
            </a: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6</a:t>
            </a:r>
            <a:r>
              <a:rPr lang="ru-RU" dirty="0"/>
              <a:t>)	</a:t>
            </a:r>
            <a:r>
              <a:rPr lang="en-US" dirty="0" err="1"/>
              <a:t>mən</a:t>
            </a:r>
            <a:r>
              <a:rPr lang="en-US" dirty="0"/>
              <a:t>’	so		pop-e-m			</a:t>
            </a:r>
            <a:r>
              <a:rPr lang="en-US" dirty="0" err="1"/>
              <a:t>ə̑l’ə</a:t>
            </a:r>
            <a:r>
              <a:rPr lang="en-US" dirty="0"/>
              <a:t>̑ |</a:t>
            </a:r>
          </a:p>
          <a:p>
            <a:pPr marL="0" indent="0">
              <a:buNone/>
            </a:pPr>
            <a:r>
              <a:rPr lang="ru-RU" dirty="0"/>
              <a:t>	я	всегда	говорить-</a:t>
            </a:r>
            <a:r>
              <a:rPr lang="en-US" dirty="0"/>
              <a:t>NPST-1SG	RETR1</a:t>
            </a:r>
          </a:p>
          <a:p>
            <a:pPr marL="0" indent="0">
              <a:buNone/>
            </a:pPr>
            <a:r>
              <a:rPr lang="ru-RU" dirty="0"/>
              <a:t>	</a:t>
            </a:r>
            <a:r>
              <a:rPr lang="en-US" dirty="0"/>
              <a:t>a	</a:t>
            </a:r>
            <a:r>
              <a:rPr lang="en-US" dirty="0" err="1"/>
              <a:t>tə̑də</a:t>
            </a:r>
            <a:r>
              <a:rPr lang="en-US" dirty="0"/>
              <a:t>̑	so		</a:t>
            </a:r>
            <a:r>
              <a:rPr lang="en-US" dirty="0" err="1"/>
              <a:t>mond</a:t>
            </a:r>
            <a:r>
              <a:rPr lang="en-US" dirty="0"/>
              <a:t>-a		</a:t>
            </a:r>
            <a:r>
              <a:rPr lang="en-US" dirty="0" err="1"/>
              <a:t>ə̑l'ə</a:t>
            </a:r>
            <a:r>
              <a:rPr lang="en-US" dirty="0"/>
              <a:t>̑</a:t>
            </a:r>
          </a:p>
          <a:p>
            <a:pPr marL="0" indent="0">
              <a:buNone/>
            </a:pPr>
            <a:r>
              <a:rPr lang="ru-RU" dirty="0"/>
              <a:t>	а	он	всегда	забыть-</a:t>
            </a:r>
            <a:r>
              <a:rPr lang="en-US" dirty="0"/>
              <a:t>NPST.3SG	RETR1</a:t>
            </a:r>
          </a:p>
          <a:p>
            <a:pPr marL="0" indent="0">
              <a:buNone/>
            </a:pPr>
            <a:r>
              <a:rPr lang="ru-RU" dirty="0"/>
              <a:t>	</a:t>
            </a:r>
            <a:r>
              <a:rPr lang="ru-RU" i="1" dirty="0"/>
              <a:t> Я всё время говорил, а он всё время забывал</a:t>
            </a:r>
            <a:r>
              <a:rPr lang="en-US" i="1" dirty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2970569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E7D644B-EAA6-4504-BFAD-8B5B6C0360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Прекращённое прошлое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48D0907-1477-4287-8EC7-26478A09A94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/>
              <a:t>Почему не просто хабитуалис в прошедшем?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7</a:t>
            </a:r>
            <a:r>
              <a:rPr lang="ru-RU" dirty="0"/>
              <a:t>)	</a:t>
            </a:r>
            <a:r>
              <a:rPr lang="en-US" dirty="0" err="1"/>
              <a:t>pervi</a:t>
            </a:r>
            <a:r>
              <a:rPr lang="ru-RU" dirty="0"/>
              <a:t>		</a:t>
            </a:r>
            <a:r>
              <a:rPr lang="en-US" dirty="0" err="1"/>
              <a:t>vas’a</a:t>
            </a:r>
            <a:r>
              <a:rPr lang="en-US" dirty="0"/>
              <a:t>	</a:t>
            </a:r>
            <a:r>
              <a:rPr lang="en-US" dirty="0" err="1"/>
              <a:t>šə̈renok</a:t>
            </a:r>
            <a:r>
              <a:rPr lang="ru-RU" dirty="0"/>
              <a:t>	</a:t>
            </a:r>
            <a:r>
              <a:rPr lang="en-US" dirty="0" err="1"/>
              <a:t>sirmäšvläm</a:t>
            </a:r>
            <a:endParaRPr lang="en-US" dirty="0"/>
          </a:p>
          <a:p>
            <a:pPr marL="0" indent="0">
              <a:buNone/>
            </a:pPr>
            <a:r>
              <a:rPr lang="ru-RU" dirty="0"/>
              <a:t>	раньше	Вася</a:t>
            </a:r>
            <a:r>
              <a:rPr lang="en-US" dirty="0"/>
              <a:t>	</a:t>
            </a:r>
            <a:r>
              <a:rPr lang="ru-RU" dirty="0"/>
              <a:t>часто		письма</a:t>
            </a:r>
            <a:endParaRPr lang="en-US" dirty="0"/>
          </a:p>
          <a:p>
            <a:pPr marL="0" indent="0">
              <a:buNone/>
            </a:pPr>
            <a:r>
              <a:rPr lang="ru-RU" dirty="0"/>
              <a:t>	</a:t>
            </a:r>
            <a:r>
              <a:rPr lang="en-US" dirty="0" err="1"/>
              <a:t>sirä</a:t>
            </a:r>
            <a:r>
              <a:rPr lang="ru-RU" dirty="0"/>
              <a:t>			</a:t>
            </a:r>
            <a:r>
              <a:rPr lang="en-US" dirty="0" err="1"/>
              <a:t>ə̑lə̑n</a:t>
            </a:r>
            <a:r>
              <a:rPr lang="en-US" dirty="0"/>
              <a:t> 	|	(a </a:t>
            </a:r>
            <a:r>
              <a:rPr lang="en-US" dirty="0" err="1"/>
              <a:t>kə̈zə̈t</a:t>
            </a:r>
            <a:r>
              <a:rPr lang="ru-RU" dirty="0"/>
              <a:t>	</a:t>
            </a:r>
            <a:r>
              <a:rPr lang="en-US" dirty="0" err="1"/>
              <a:t>ageš</a:t>
            </a:r>
            <a:r>
              <a:rPr lang="en-US" dirty="0"/>
              <a:t>)</a:t>
            </a:r>
          </a:p>
          <a:p>
            <a:pPr marL="0" indent="0">
              <a:buNone/>
            </a:pPr>
            <a:r>
              <a:rPr lang="ru-RU" dirty="0"/>
              <a:t>	писать-</a:t>
            </a:r>
            <a:r>
              <a:rPr lang="en-US" dirty="0"/>
              <a:t>NPST.3SG	RETR2	</a:t>
            </a:r>
            <a:r>
              <a:rPr lang="ru-RU" dirty="0"/>
              <a:t>а теперь	нет</a:t>
            </a:r>
            <a:endParaRPr lang="en-US" dirty="0"/>
          </a:p>
          <a:p>
            <a:pPr marL="0" indent="0">
              <a:buNone/>
            </a:pPr>
            <a:r>
              <a:rPr lang="ru-RU" dirty="0"/>
              <a:t>	</a:t>
            </a:r>
            <a:r>
              <a:rPr lang="ru-RU" i="1" dirty="0"/>
              <a:t>Раньше Вася часто писал письма, </a:t>
            </a:r>
            <a:r>
              <a:rPr lang="en-US" i="1" dirty="0"/>
              <a:t>(</a:t>
            </a:r>
            <a:r>
              <a:rPr lang="ru-RU" i="1" dirty="0"/>
              <a:t>а теперь не пишет</a:t>
            </a:r>
            <a:r>
              <a:rPr lang="en-US" i="1" dirty="0"/>
              <a:t>)</a:t>
            </a:r>
            <a:r>
              <a:rPr lang="ru-RU" i="1" dirty="0"/>
              <a:t>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340446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D83D149-9A0A-46B6-9348-DDB67A839F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Прекращённое прошлое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D1B9F5D-84A2-4929-8856-292FAE622BA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8</a:t>
            </a:r>
            <a:r>
              <a:rPr lang="ru-RU" dirty="0"/>
              <a:t>)	</a:t>
            </a:r>
            <a:r>
              <a:rPr lang="en-US" dirty="0" err="1"/>
              <a:t>mə̈n</a:t>
            </a:r>
            <a:r>
              <a:rPr lang="en-US" dirty="0"/>
              <a:t>’</a:t>
            </a:r>
            <a:r>
              <a:rPr lang="ru-RU" dirty="0"/>
              <a:t>	</a:t>
            </a:r>
            <a:r>
              <a:rPr lang="en-US" dirty="0"/>
              <a:t>sook		</a:t>
            </a:r>
            <a:r>
              <a:rPr lang="en-US" dirty="0" err="1"/>
              <a:t>solaštə</a:t>
            </a:r>
            <a:r>
              <a:rPr lang="en-US" dirty="0"/>
              <a:t>̑</a:t>
            </a:r>
          </a:p>
          <a:p>
            <a:pPr marL="0" indent="0">
              <a:buNone/>
            </a:pPr>
            <a:r>
              <a:rPr lang="ru-RU" dirty="0"/>
              <a:t>	я	всегда	</a:t>
            </a:r>
            <a:r>
              <a:rPr lang="ru-RU" dirty="0" err="1"/>
              <a:t>в.деревне</a:t>
            </a:r>
            <a:endParaRPr lang="en-US" dirty="0"/>
          </a:p>
          <a:p>
            <a:pPr marL="0" indent="0">
              <a:buNone/>
            </a:pPr>
            <a:r>
              <a:rPr lang="ru-RU" dirty="0"/>
              <a:t>	</a:t>
            </a:r>
            <a:r>
              <a:rPr lang="en-US" dirty="0" err="1"/>
              <a:t>ə̈l-en-äm</a:t>
            </a:r>
            <a:r>
              <a:rPr lang="en-US" dirty="0"/>
              <a:t> 		/ **</a:t>
            </a:r>
            <a:r>
              <a:rPr lang="en-US" dirty="0" err="1"/>
              <a:t>ə̈l-e-m</a:t>
            </a:r>
            <a:r>
              <a:rPr lang="en-US" dirty="0"/>
              <a:t>		</a:t>
            </a:r>
            <a:r>
              <a:rPr lang="ru-RU" dirty="0"/>
              <a:t>	</a:t>
            </a:r>
            <a:r>
              <a:rPr lang="en-US" dirty="0" err="1"/>
              <a:t>ə̑l’ə</a:t>
            </a:r>
            <a:r>
              <a:rPr lang="en-US" dirty="0"/>
              <a:t>̑/</a:t>
            </a:r>
            <a:r>
              <a:rPr lang="en-US" dirty="0" err="1"/>
              <a:t>ə̑lə̑n</a:t>
            </a:r>
            <a:r>
              <a:rPr lang="en-US" dirty="0"/>
              <a:t> |</a:t>
            </a:r>
          </a:p>
          <a:p>
            <a:pPr marL="0" indent="0">
              <a:buNone/>
            </a:pPr>
            <a:r>
              <a:rPr lang="ru-RU" dirty="0"/>
              <a:t>	жить-</a:t>
            </a:r>
            <a:r>
              <a:rPr lang="en-US" dirty="0"/>
              <a:t>PERF-1SG	/ **</a:t>
            </a:r>
            <a:r>
              <a:rPr lang="ru-RU" dirty="0"/>
              <a:t>жить-</a:t>
            </a:r>
            <a:r>
              <a:rPr lang="en-US" dirty="0"/>
              <a:t>NPST-1SG</a:t>
            </a:r>
            <a:r>
              <a:rPr lang="ru-RU" dirty="0"/>
              <a:t>	</a:t>
            </a:r>
            <a:r>
              <a:rPr lang="en-US" dirty="0"/>
              <a:t>RETR1/2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err="1"/>
              <a:t>kə̈zə̈tät</a:t>
            </a:r>
            <a:r>
              <a:rPr lang="ru-RU" dirty="0"/>
              <a:t>		</a:t>
            </a:r>
            <a:r>
              <a:rPr lang="en-US" dirty="0" err="1"/>
              <a:t>ə̈lem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	</a:t>
            </a:r>
            <a:r>
              <a:rPr lang="ru-RU" dirty="0" err="1"/>
              <a:t>сейчас.тоже</a:t>
            </a:r>
            <a:r>
              <a:rPr lang="ru-RU" dirty="0"/>
              <a:t>	живу</a:t>
            </a:r>
            <a:endParaRPr lang="en-US" dirty="0"/>
          </a:p>
          <a:p>
            <a:pPr marL="0" indent="0">
              <a:buNone/>
            </a:pPr>
            <a:r>
              <a:rPr lang="ru-RU" dirty="0"/>
              <a:t>	</a:t>
            </a:r>
            <a:r>
              <a:rPr lang="ru-RU" i="1" dirty="0"/>
              <a:t>Я всегда жил в деревне, и сейчас живу.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7546758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291</TotalTime>
  <Words>332</Words>
  <Application>Microsoft Office PowerPoint</Application>
  <PresentationFormat>Широкоэкранный</PresentationFormat>
  <Paragraphs>179</Paragraphs>
  <Slides>24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9" baseType="lpstr">
      <vt:lpstr>Arial</vt:lpstr>
      <vt:lpstr>Calibri</vt:lpstr>
      <vt:lpstr>Calibri Light</vt:lpstr>
      <vt:lpstr>Cambria Math</vt:lpstr>
      <vt:lpstr>Тема Office</vt:lpstr>
      <vt:lpstr>Ретроспективный сдвиг (всё остальное про него)</vt:lpstr>
      <vt:lpstr>Прогрессив в прошедшем</vt:lpstr>
      <vt:lpstr>Прогрессив в прошедшем</vt:lpstr>
      <vt:lpstr>Прогрессив в прошедшем</vt:lpstr>
      <vt:lpstr>Прогрессив в прошедшем</vt:lpstr>
      <vt:lpstr>Прогрессив в прошедшем</vt:lpstr>
      <vt:lpstr>Прекращённое прошлое</vt:lpstr>
      <vt:lpstr>Прекращённое прошлое</vt:lpstr>
      <vt:lpstr>Прекращённое прошлое</vt:lpstr>
      <vt:lpstr>Прекращённое прошлое</vt:lpstr>
      <vt:lpstr>Действие до точки отсчёта</vt:lpstr>
      <vt:lpstr>Миративность в настоящем</vt:lpstr>
      <vt:lpstr>Миративность в настоящем</vt:lpstr>
      <vt:lpstr>Миративность в прошедшем</vt:lpstr>
      <vt:lpstr>Миративность в прошедшем</vt:lpstr>
      <vt:lpstr>Отменённые результат</vt:lpstr>
      <vt:lpstr>Отменённые результат</vt:lpstr>
      <vt:lpstr>Отменённые результат</vt:lpstr>
      <vt:lpstr>Жил-был</vt:lpstr>
      <vt:lpstr>Плеонастический PERF + ə̑l’ə̑ / ə̑lə̑n</vt:lpstr>
      <vt:lpstr>Плеонастический PERF + ə̑l’ə̑ / ə̑lə̑n</vt:lpstr>
      <vt:lpstr>Плеонастический PERF + ə̑l’ə̑ / ə̑lə̑n</vt:lpstr>
      <vt:lpstr>Плеонастический PERF + ə̑l’ə̑ / ə̑lə̑n</vt:lpstr>
      <vt:lpstr>Спасибо за внимание! / для заметок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Ретроспективный сдвиг (всё остальное про него)</dc:title>
  <dc:creator>Михаил Воронов</dc:creator>
  <cp:lastModifiedBy>Михаил Воронов</cp:lastModifiedBy>
  <cp:revision>35</cp:revision>
  <dcterms:created xsi:type="dcterms:W3CDTF">2017-10-11T15:57:56Z</dcterms:created>
  <dcterms:modified xsi:type="dcterms:W3CDTF">2017-10-12T16:47:28Z</dcterms:modified>
</cp:coreProperties>
</file>