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4" r:id="rId8"/>
    <p:sldId id="266" r:id="rId9"/>
    <p:sldId id="262" r:id="rId10"/>
    <p:sldId id="263" r:id="rId11"/>
    <p:sldId id="267" r:id="rId12"/>
    <p:sldId id="265" r:id="rId13"/>
    <p:sldId id="268" r:id="rId14"/>
    <p:sldId id="269" r:id="rId15"/>
    <p:sldId id="270" r:id="rId16"/>
    <p:sldId id="271" r:id="rId1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27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872966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95755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955100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413002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873389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14664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372215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858443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88319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137716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636155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15C1F0-2AB0-46C3-B534-42B0F476C100}" type="datetimeFigureOut">
              <a:rPr lang="ru-RU" smtClean="0"/>
              <a:t>20.04.2017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D43203FD-172B-4BC9-88EF-72E9B8B17009}" type="slidenum">
              <a:rPr lang="ru-RU" smtClean="0"/>
              <a:t>‹#›</a:t>
            </a:fld>
            <a:endParaRPr lang="ru-RU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549768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73967" y="802298"/>
            <a:ext cx="9480885" cy="2541431"/>
          </a:xfrm>
        </p:spPr>
        <p:txBody>
          <a:bodyPr/>
          <a:lstStyle/>
          <a:p>
            <a:r>
              <a:rPr lang="ru-RU" dirty="0"/>
              <a:t>Целевые придаточные 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246580" y="3606154"/>
            <a:ext cx="8637072" cy="977621"/>
          </a:xfrm>
        </p:spPr>
        <p:txBody>
          <a:bodyPr/>
          <a:lstStyle/>
          <a:p>
            <a:r>
              <a:rPr lang="ru-RU" dirty="0"/>
              <a:t>В </a:t>
            </a:r>
            <a:r>
              <a:rPr lang="ru-RU" dirty="0" err="1"/>
              <a:t>горномарийском</a:t>
            </a:r>
            <a:r>
              <a:rPr lang="ru-RU" dirty="0"/>
              <a:t> языке</a:t>
            </a:r>
          </a:p>
        </p:txBody>
      </p:sp>
    </p:spTree>
    <p:extLst>
      <p:ext uri="{BB962C8B-B14F-4D97-AF65-F5344CB8AC3E}">
        <p14:creationId xmlns:p14="http://schemas.microsoft.com/office/powerpoint/2010/main" val="372585839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ИНФИНИТИВНАЯ стратегия: спекуляции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Возможно, в таком случае стоит выделять в инфинитивных конструкциях без ДА в качестве подлежащего не просто </a:t>
            </a:r>
            <a:r>
              <a:rPr lang="en-US" dirty="0"/>
              <a:t>PRO, </a:t>
            </a:r>
            <a:r>
              <a:rPr lang="ru-RU" dirty="0"/>
              <a:t>а некоторый </a:t>
            </a:r>
            <a:r>
              <a:rPr lang="ru-RU" dirty="0" err="1"/>
              <a:t>дативный</a:t>
            </a:r>
            <a:r>
              <a:rPr lang="ru-RU" dirty="0"/>
              <a:t> синтаксический ноль (</a:t>
            </a:r>
            <a:r>
              <a:rPr lang="en-US" dirty="0"/>
              <a:t>PRO.DAT )</a:t>
            </a:r>
            <a:r>
              <a:rPr lang="ru-RU" dirty="0"/>
              <a:t>?</a:t>
            </a:r>
            <a:endParaRPr lang="en-US" dirty="0"/>
          </a:p>
          <a:p>
            <a:r>
              <a:rPr lang="ru-RU" dirty="0"/>
              <a:t>В таком случае нам не придется выделять две различные инфинитивные стратегии</a:t>
            </a:r>
          </a:p>
          <a:p>
            <a:r>
              <a:rPr lang="ru-RU" dirty="0"/>
              <a:t>Ограничения на возможность употребления </a:t>
            </a:r>
            <a:r>
              <a:rPr lang="ru-RU"/>
              <a:t>будут сняты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180506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ИНФИНИТИВНАЯ стратегия: спекуляции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91842257"/>
              </p:ext>
            </p:extLst>
          </p:nvPr>
        </p:nvGraphicFramePr>
        <p:xfrm>
          <a:off x="1450975" y="2016125"/>
          <a:ext cx="9604376" cy="274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1094">
                  <a:extLst>
                    <a:ext uri="{9D8B030D-6E8A-4147-A177-3AD203B41FA5}">
                      <a16:colId xmlns:a16="http://schemas.microsoft.com/office/drawing/2014/main" val="1808584143"/>
                    </a:ext>
                  </a:extLst>
                </a:gridCol>
                <a:gridCol w="2401094">
                  <a:extLst>
                    <a:ext uri="{9D8B030D-6E8A-4147-A177-3AD203B41FA5}">
                      <a16:colId xmlns:a16="http://schemas.microsoft.com/office/drawing/2014/main" val="2899289824"/>
                    </a:ext>
                  </a:extLst>
                </a:gridCol>
                <a:gridCol w="2401094">
                  <a:extLst>
                    <a:ext uri="{9D8B030D-6E8A-4147-A177-3AD203B41FA5}">
                      <a16:colId xmlns:a16="http://schemas.microsoft.com/office/drawing/2014/main" val="20963270"/>
                    </a:ext>
                  </a:extLst>
                </a:gridCol>
                <a:gridCol w="2401094">
                  <a:extLst>
                    <a:ext uri="{9D8B030D-6E8A-4147-A177-3AD203B41FA5}">
                      <a16:colId xmlns:a16="http://schemas.microsoft.com/office/drawing/2014/main" val="1059836643"/>
                    </a:ext>
                  </a:extLst>
                </a:gridCol>
              </a:tblGrid>
              <a:tr h="817651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/>
                        <a:t>Субъекты </a:t>
                      </a:r>
                      <a:r>
                        <a:rPr lang="ru-RU" dirty="0" err="1"/>
                        <a:t>кореферентны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/>
                        <a:t>Субъект придаточной </a:t>
                      </a:r>
                      <a:r>
                        <a:rPr lang="ru-RU" dirty="0" err="1"/>
                        <a:t>кореферентен</a:t>
                      </a:r>
                      <a:r>
                        <a:rPr lang="ru-RU" dirty="0"/>
                        <a:t> одному из актантов (не субъекту) главной клаузы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/>
                        <a:t>Субъект придаточной клаузы является свободной именной группой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76525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/>
                        <a:t>Инфинитивный оборот с ДА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/>
                        <a:t>*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ok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ok</a:t>
                      </a:r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77741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/>
                        <a:t>Инфинитивный оборот без ДА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ok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ok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*</a:t>
                      </a:r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458613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9536519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Стратегии оформления глагола: Оптативно-императивная стратегия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Глагол придаточной клаузы оформляется императивом (во втором лице) или оптативом (в третьем лице)</a:t>
            </a:r>
          </a:p>
          <a:p>
            <a:pPr marL="457200" lvl="1" indent="0">
              <a:lnSpc>
                <a:spcPct val="100000"/>
              </a:lnSpc>
              <a:buNone/>
            </a:pP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[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ə̈rgə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̈-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žə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̈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šuko-rak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oksa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-m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polučajə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žə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    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manə̑n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]	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tə̑də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mə̈n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'-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ə̈m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päšä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gə̈c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lə̑kt-en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kolt-en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сын-poss.3sg много деньги-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acc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получать-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opt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чтобы он я-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acc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работа с выводить-prf.3sg послать-prf.3sg</a:t>
            </a: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Чтобы его сын получал больше денег, он уволил меня</a:t>
            </a:r>
            <a:endParaRPr lang="en-US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mə̈n'ə̈n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mikrofonə̑m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ulə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[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štobə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tə̈n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ške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gišän-ə̈t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šajə̈št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-∅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]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я-</a:t>
            </a:r>
            <a:r>
              <a:rPr lang="en-GB" sz="1400" dirty="0">
                <a:latin typeface="Arial" panose="020B0604020202020204" pitchFamily="34" charset="0"/>
                <a:cs typeface="Arial" panose="020B0604020202020204" pitchFamily="34" charset="0"/>
              </a:rPr>
              <a:t>gen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микрофон-</a:t>
            </a:r>
            <a:r>
              <a:rPr lang="en-GB" sz="1400" dirty="0" err="1">
                <a:latin typeface="Arial" panose="020B0604020202020204" pitchFamily="34" charset="0"/>
                <a:cs typeface="Arial" panose="020B0604020202020204" pitchFamily="34" charset="0"/>
              </a:rPr>
              <a:t>acc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есть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чтобы ты свой 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о-</a:t>
            </a:r>
            <a:r>
              <a:rPr lang="en-GB" sz="1400" dirty="0" err="1">
                <a:latin typeface="Arial" panose="020B0604020202020204" pitchFamily="34" charset="0"/>
                <a:cs typeface="Arial" panose="020B0604020202020204" pitchFamily="34" charset="0"/>
              </a:rPr>
              <a:t>poss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.2</a:t>
            </a:r>
            <a:r>
              <a:rPr lang="en-GB" sz="1400" dirty="0">
                <a:latin typeface="Arial" panose="020B0604020202020204" pitchFamily="34" charset="0"/>
                <a:cs typeface="Arial" panose="020B0604020202020204" pitchFamily="34" charset="0"/>
              </a:rPr>
              <a:t>sg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рассказать-</a:t>
            </a:r>
            <a:r>
              <a:rPr lang="en-GB" sz="1400" dirty="0">
                <a:latin typeface="Arial" panose="020B0604020202020204" pitchFamily="34" charset="0"/>
                <a:cs typeface="Arial" panose="020B0604020202020204" pitchFamily="34" charset="0"/>
              </a:rPr>
              <a:t>imp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r>
              <a:rPr lang="en-GB" sz="1400" dirty="0">
                <a:latin typeface="Arial" panose="020B0604020202020204" pitchFamily="34" charset="0"/>
                <a:cs typeface="Arial" panose="020B0604020202020204" pitchFamily="34" charset="0"/>
              </a:rPr>
              <a:t>sg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у меня есть микрофон, чтобы ты рассказал о себе</a:t>
            </a:r>
          </a:p>
          <a:p>
            <a:r>
              <a:rPr lang="ru-RU" dirty="0"/>
              <a:t>Не употребляется, если субъект придаточной клаузы – местоимение первого лица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902394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Стратегии оформления глагола: непрошедшего времени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Глагол придаточной клаузы употребляется в форме непрошедшего времени</a:t>
            </a:r>
          </a:p>
          <a:p>
            <a:pPr marL="457200" lvl="1" indent="0">
              <a:lnSpc>
                <a:spcPct val="100000"/>
              </a:lnSpc>
              <a:buNone/>
            </a:pPr>
            <a:r>
              <a:rPr lang="en-US" sz="1400" dirty="0" err="1">
                <a:latin typeface="Arial" panose="020B0604020202020204" pitchFamily="34" charset="0"/>
                <a:cs typeface="Arial" panose="020B0604020202020204" pitchFamily="34" charset="0"/>
              </a:rPr>
              <a:t>Melen-äm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latin typeface="Arial" panose="020B0604020202020204" pitchFamily="34" charset="0"/>
                <a:cs typeface="Arial" panose="020B0604020202020204" pitchFamily="34" charset="0"/>
              </a:rPr>
              <a:t>ə̈št-ə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̈-</a:t>
            </a:r>
            <a:r>
              <a:rPr lang="en-US" sz="1400" dirty="0" err="1">
                <a:latin typeface="Arial" panose="020B0604020202020204" pitchFamily="34" charset="0"/>
                <a:cs typeface="Arial" panose="020B0604020202020204" pitchFamily="34" charset="0"/>
              </a:rPr>
              <a:t>nä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latin typeface="Arial" panose="020B0604020202020204" pitchFamily="34" charset="0"/>
                <a:cs typeface="Arial" panose="020B0604020202020204" pitchFamily="34" charset="0"/>
              </a:rPr>
              <a:t>manə̑n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latin typeface="Arial" panose="020B0604020202020204" pitchFamily="34" charset="0"/>
                <a:cs typeface="Arial" panose="020B0604020202020204" pitchFamily="34" charset="0"/>
              </a:rPr>
              <a:t>mə̈n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' </a:t>
            </a:r>
            <a:r>
              <a:rPr lang="en-US" sz="1400" dirty="0" err="1">
                <a:latin typeface="Arial" panose="020B0604020202020204" pitchFamily="34" charset="0"/>
                <a:cs typeface="Arial" panose="020B0604020202020204" pitchFamily="34" charset="0"/>
              </a:rPr>
              <a:t>šə̑šə̑r-ə̑m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latin typeface="Arial" panose="020B0604020202020204" pitchFamily="34" charset="0"/>
                <a:cs typeface="Arial" panose="020B0604020202020204" pitchFamily="34" charset="0"/>
              </a:rPr>
              <a:t>kand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-e-m 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Блины-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ACC 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сделать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-NPST-1PL 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чтобы я молоко-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ACC 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принести-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NPST-1SG</a:t>
            </a: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Я принесу молока, чтобы мы сделали блины</a:t>
            </a:r>
          </a:p>
          <a:p>
            <a:pPr>
              <a:lnSpc>
                <a:spcPct val="100000"/>
              </a:lnSpc>
            </a:pP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Данная стратегия встречается редко и только в речи информантов старшего поколения</a:t>
            </a:r>
          </a:p>
          <a:p>
            <a:pPr>
              <a:lnSpc>
                <a:spcPct val="100000"/>
              </a:lnSpc>
            </a:pPr>
            <a:endParaRPr lang="ru-RU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222200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Стратегии оформления глагола: Перфектная стратегия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Глагол придаточной клаузы употребляется в форме перфекта</a:t>
            </a: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mə̈n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'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vas'a-lan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oksa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-m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pu-en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'-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äm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štobə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tə̑də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paj-ə̑m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näl-ə̈n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я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вася-dat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деньги-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acc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дать-prf-1sg чтобы он мясо-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acc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купить-prf.3sg</a:t>
            </a: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я дал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васе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деньги, чтобы он купил мясо</a:t>
            </a:r>
          </a:p>
          <a:p>
            <a:pPr>
              <a:lnSpc>
                <a:spcPct val="100000"/>
              </a:lnSpc>
            </a:pP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Используется только информантами младшего поколения</a:t>
            </a:r>
          </a:p>
          <a:p>
            <a:pPr>
              <a:lnSpc>
                <a:spcPct val="100000"/>
              </a:lnSpc>
            </a:pP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Видимо, калька с русского</a:t>
            </a:r>
          </a:p>
        </p:txBody>
      </p:sp>
    </p:spTree>
    <p:extLst>
      <p:ext uri="{BB962C8B-B14F-4D97-AF65-F5344CB8AC3E}">
        <p14:creationId xmlns:p14="http://schemas.microsoft.com/office/powerpoint/2010/main" val="134887584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Сочетаемость союзов и стратегий оформления глагола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833055"/>
              </p:ext>
            </p:extLst>
          </p:nvPr>
        </p:nvGraphicFramePr>
        <p:xfrm>
          <a:off x="1450975" y="2016125"/>
          <a:ext cx="9604375" cy="27357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20875">
                  <a:extLst>
                    <a:ext uri="{9D8B030D-6E8A-4147-A177-3AD203B41FA5}">
                      <a16:colId xmlns:a16="http://schemas.microsoft.com/office/drawing/2014/main" val="4171459827"/>
                    </a:ext>
                  </a:extLst>
                </a:gridCol>
                <a:gridCol w="1920875">
                  <a:extLst>
                    <a:ext uri="{9D8B030D-6E8A-4147-A177-3AD203B41FA5}">
                      <a16:colId xmlns:a16="http://schemas.microsoft.com/office/drawing/2014/main" val="3428890755"/>
                    </a:ext>
                  </a:extLst>
                </a:gridCol>
                <a:gridCol w="1920875">
                  <a:extLst>
                    <a:ext uri="{9D8B030D-6E8A-4147-A177-3AD203B41FA5}">
                      <a16:colId xmlns:a16="http://schemas.microsoft.com/office/drawing/2014/main" val="96169888"/>
                    </a:ext>
                  </a:extLst>
                </a:gridCol>
                <a:gridCol w="1920875">
                  <a:extLst>
                    <a:ext uri="{9D8B030D-6E8A-4147-A177-3AD203B41FA5}">
                      <a16:colId xmlns:a16="http://schemas.microsoft.com/office/drawing/2014/main" val="3646592610"/>
                    </a:ext>
                  </a:extLst>
                </a:gridCol>
                <a:gridCol w="1920875">
                  <a:extLst>
                    <a:ext uri="{9D8B030D-6E8A-4147-A177-3AD203B41FA5}">
                      <a16:colId xmlns:a16="http://schemas.microsoft.com/office/drawing/2014/main" val="139821936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br>
                        <a:rPr lang="ru-RU" dirty="0">
                          <a:effectLst/>
                        </a:rPr>
                      </a:br>
                      <a:endParaRPr lang="ru-RU" dirty="0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ru-RU">
                          <a:effectLst/>
                        </a:rPr>
                        <a:t>Инфинитивная стратегия</a:t>
                      </a: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ru-RU">
                          <a:effectLst/>
                        </a:rPr>
                        <a:t>Оптативно-императивная стратегия</a:t>
                      </a: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ru-RU">
                          <a:effectLst/>
                        </a:rPr>
                        <a:t>Перфектная стратегия</a:t>
                      </a: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ru-RU">
                          <a:effectLst/>
                        </a:rPr>
                        <a:t>Стратегия непрошедшего времени</a:t>
                      </a:r>
                    </a:p>
                  </a:txBody>
                  <a:tcPr marL="66675" marR="66675" marT="66675" marB="66675"/>
                </a:tc>
                <a:extLst>
                  <a:ext uri="{0D108BD9-81ED-4DB2-BD59-A6C34878D82A}">
                    <a16:rowId xmlns:a16="http://schemas.microsoft.com/office/drawing/2014/main" val="117721648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Štobə̑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Ok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Ok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Ok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*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extLst>
                  <a:ext uri="{0D108BD9-81ED-4DB2-BD59-A6C34878D82A}">
                    <a16:rowId xmlns:a16="http://schemas.microsoft.com/office/drawing/2014/main" val="305362723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Manə̑n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Ok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Ok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*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Ok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extLst>
                  <a:ext uri="{0D108BD9-81ED-4DB2-BD59-A6C34878D82A}">
                    <a16:rowId xmlns:a16="http://schemas.microsoft.com/office/drawing/2014/main" val="26673015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ru-RU" dirty="0">
                          <a:effectLst/>
                        </a:rPr>
                        <a:t>Бессоюзная стратегия</a:t>
                      </a: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Ok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*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>
                          <a:effectLst/>
                        </a:rPr>
                        <a:t>*</a:t>
                      </a:r>
                      <a:endParaRPr lang="ru-RU">
                        <a:effectLst/>
                      </a:endParaRPr>
                    </a:p>
                  </a:txBody>
                  <a:tcPr marL="66675" marR="66675" marT="66675" marB="66675"/>
                </a:tc>
                <a:tc>
                  <a:txBody>
                    <a:bodyPr/>
                    <a:lstStyle/>
                    <a:p>
                      <a:pPr algn="l" rtl="0">
                        <a:lnSpc>
                          <a:spcPct val="120000"/>
                        </a:lnSpc>
                      </a:pPr>
                      <a:r>
                        <a:rPr lang="en-GB" dirty="0">
                          <a:effectLst/>
                        </a:rPr>
                        <a:t>*</a:t>
                      </a:r>
                      <a:endParaRPr lang="ru-RU" dirty="0">
                        <a:effectLst/>
                      </a:endParaRPr>
                    </a:p>
                  </a:txBody>
                  <a:tcPr marL="66675" marR="66675" marT="66675" marB="66675"/>
                </a:tc>
                <a:extLst>
                  <a:ext uri="{0D108BD9-81ED-4DB2-BD59-A6C34878D82A}">
                    <a16:rowId xmlns:a16="http://schemas.microsoft.com/office/drawing/2014/main" val="6447346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8566582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литература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r>
              <a:rPr lang="en-GB" sz="4500" dirty="0"/>
              <a:t>Thompson S. A., Longacre R. E., Hwang S. J. J. Adverbial clauses //Language typology and syntactic description. – 1985. – </a:t>
            </a:r>
            <a:r>
              <a:rPr lang="ru-RU" sz="4500" dirty="0"/>
              <a:t>Т</a:t>
            </a:r>
            <a:r>
              <a:rPr lang="en-GB" sz="4500" dirty="0"/>
              <a:t>. 2. – </a:t>
            </a:r>
            <a:r>
              <a:rPr lang="ru-RU" sz="4500" dirty="0"/>
              <a:t>С</a:t>
            </a:r>
            <a:r>
              <a:rPr lang="en-GB" sz="4500" dirty="0"/>
              <a:t>. 171-234.</a:t>
            </a:r>
            <a:endParaRPr lang="ru-RU" sz="4500" dirty="0"/>
          </a:p>
          <a:p>
            <a:r>
              <a:rPr lang="ru-RU" sz="4500" dirty="0" err="1"/>
              <a:t>Savatkova</a:t>
            </a:r>
            <a:r>
              <a:rPr lang="ru-RU" sz="4500" dirty="0"/>
              <a:t> A. A. </a:t>
            </a:r>
            <a:r>
              <a:rPr lang="ru-RU" sz="4500" dirty="0" err="1"/>
              <a:t>Gornoe</a:t>
            </a:r>
            <a:r>
              <a:rPr lang="ru-RU" sz="4500" dirty="0"/>
              <a:t> </a:t>
            </a:r>
            <a:r>
              <a:rPr lang="ru-RU" sz="4500" dirty="0" err="1"/>
              <a:t>narečie</a:t>
            </a:r>
            <a:r>
              <a:rPr lang="ru-RU" sz="4500" dirty="0"/>
              <a:t> </a:t>
            </a:r>
            <a:r>
              <a:rPr lang="ru-RU" sz="4500" dirty="0" err="1"/>
              <a:t>marijskogo</a:t>
            </a:r>
            <a:r>
              <a:rPr lang="ru-RU" sz="4500" dirty="0"/>
              <a:t> </a:t>
            </a:r>
            <a:r>
              <a:rPr lang="ru-RU" sz="4500" dirty="0" err="1"/>
              <a:t>jazyka</a:t>
            </a:r>
            <a:r>
              <a:rPr lang="ru-RU" sz="4500" dirty="0"/>
              <a:t>. – </a:t>
            </a:r>
            <a:r>
              <a:rPr lang="ru-RU" sz="4500" dirty="0" err="1"/>
              <a:t>Berzsenyi</a:t>
            </a:r>
            <a:r>
              <a:rPr lang="ru-RU" sz="4500" dirty="0"/>
              <a:t> </a:t>
            </a:r>
            <a:r>
              <a:rPr lang="ru-RU" sz="4500" dirty="0" err="1"/>
              <a:t>Dániel</a:t>
            </a:r>
            <a:r>
              <a:rPr lang="ru-RU" sz="4500" dirty="0"/>
              <a:t> </a:t>
            </a:r>
            <a:r>
              <a:rPr lang="ru-RU" sz="4500" dirty="0" err="1"/>
              <a:t>Tanárképző</a:t>
            </a:r>
            <a:r>
              <a:rPr lang="ru-RU" sz="4500" dirty="0"/>
              <a:t> </a:t>
            </a:r>
            <a:r>
              <a:rPr lang="ru-RU" sz="4500" dirty="0" err="1"/>
              <a:t>Főiskola</a:t>
            </a:r>
            <a:r>
              <a:rPr lang="ru-RU" sz="4500" dirty="0"/>
              <a:t>, 2002.</a:t>
            </a:r>
            <a:endParaRPr lang="en-GB" sz="4500" dirty="0"/>
          </a:p>
          <a:p>
            <a:r>
              <a:rPr lang="ru-RU" sz="4500" dirty="0" err="1"/>
              <a:t>Саваткова</a:t>
            </a:r>
            <a:r>
              <a:rPr lang="ru-RU" sz="4500" dirty="0"/>
              <a:t> А. А. Словарь </a:t>
            </a:r>
            <a:r>
              <a:rPr lang="ru-RU" sz="4500" dirty="0" err="1"/>
              <a:t>горномарийского</a:t>
            </a:r>
            <a:r>
              <a:rPr lang="ru-RU" sz="4500" dirty="0"/>
              <a:t> языка. – Марийское книжное изд-во, 2008.</a:t>
            </a:r>
          </a:p>
          <a:p>
            <a:r>
              <a:rPr lang="ru-RU" sz="4500" dirty="0" err="1"/>
              <a:t>Майтинская</a:t>
            </a:r>
            <a:r>
              <a:rPr lang="ru-RU" sz="4500" dirty="0"/>
              <a:t> К. Е. Служебные слова в финно-угорских языках //Москва. – 1982.</a:t>
            </a:r>
          </a:p>
          <a:p>
            <a:r>
              <a:rPr lang="en-US" sz="4500" dirty="0" err="1"/>
              <a:t>Schmidtke</a:t>
            </a:r>
            <a:r>
              <a:rPr lang="en-US" sz="4500" dirty="0"/>
              <a:t>-Bode K. A typology of purpose clauses. – John Benjamins Publishing, 2009. – Т. 88.</a:t>
            </a:r>
            <a:br>
              <a:rPr lang="ru-RU" sz="4500" dirty="0"/>
            </a:br>
            <a:br>
              <a:rPr lang="ru-RU" dirty="0"/>
            </a:br>
            <a:br>
              <a:rPr lang="ru-RU" dirty="0"/>
            </a:b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817619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Общая структура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Способы присоединения: союзы </a:t>
            </a:r>
            <a:r>
              <a:rPr lang="en-US" i="1" dirty="0" err="1"/>
              <a:t>štobə</a:t>
            </a:r>
            <a:r>
              <a:rPr lang="en-US" i="1" dirty="0"/>
              <a:t>̑  </a:t>
            </a:r>
            <a:r>
              <a:rPr lang="ru-RU" dirty="0"/>
              <a:t>и </a:t>
            </a:r>
            <a:r>
              <a:rPr lang="en-US" i="1" dirty="0" err="1"/>
              <a:t>manə̑n</a:t>
            </a:r>
            <a:r>
              <a:rPr lang="en-US" i="1" dirty="0"/>
              <a:t>, </a:t>
            </a:r>
            <a:r>
              <a:rPr lang="ru-RU" i="1" dirty="0"/>
              <a:t>бессоюзная стратегия</a:t>
            </a:r>
          </a:p>
          <a:p>
            <a:r>
              <a:rPr lang="ru-RU" dirty="0"/>
              <a:t>Стратегии оформления глагола придаточной клаузы: инфинитивная (одна ли?), оптативно-императивная, перфектная, непрошедшего времени</a:t>
            </a:r>
          </a:p>
        </p:txBody>
      </p:sp>
    </p:spTree>
    <p:extLst>
      <p:ext uri="{BB962C8B-B14F-4D97-AF65-F5344CB8AC3E}">
        <p14:creationId xmlns:p14="http://schemas.microsoft.com/office/powerpoint/2010/main" val="7903458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Целевые клаузы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Придаточные клаузы со значением логической цели</a:t>
            </a:r>
          </a:p>
          <a:p>
            <a:r>
              <a:rPr lang="ru-RU" dirty="0"/>
              <a:t>Могут выражаться финитно (придаточная клауза не отличается по структуре от главной) и </a:t>
            </a:r>
            <a:r>
              <a:rPr lang="ru-RU" dirty="0" err="1"/>
              <a:t>нефинитно</a:t>
            </a:r>
            <a:r>
              <a:rPr lang="ru-RU" dirty="0"/>
              <a:t> (придаточная клауза лишена тех или иных свойств, присущих главной)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938305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Используемые союзы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i="1" dirty="0" err="1"/>
              <a:t>Manə̑n</a:t>
            </a:r>
            <a:r>
              <a:rPr lang="en-US" i="1" dirty="0"/>
              <a:t> --- </a:t>
            </a:r>
            <a:r>
              <a:rPr lang="ru-RU" dirty="0" err="1"/>
              <a:t>грамматикализованная</a:t>
            </a:r>
            <a:r>
              <a:rPr lang="ru-RU" dirty="0"/>
              <a:t> форма </a:t>
            </a:r>
            <a:r>
              <a:rPr lang="ru-RU" dirty="0" err="1"/>
              <a:t>конверба</a:t>
            </a:r>
            <a:r>
              <a:rPr lang="ru-RU" dirty="0"/>
              <a:t> от глагола </a:t>
            </a:r>
            <a:r>
              <a:rPr lang="en-US" i="1" dirty="0" err="1"/>
              <a:t>manaš</a:t>
            </a:r>
            <a:r>
              <a:rPr lang="en-US" i="1" dirty="0"/>
              <a:t> –</a:t>
            </a:r>
            <a:r>
              <a:rPr lang="ru-RU" i="1" dirty="0"/>
              <a:t> </a:t>
            </a:r>
            <a:r>
              <a:rPr lang="ru-RU" dirty="0"/>
              <a:t>говорить</a:t>
            </a:r>
          </a:p>
          <a:p>
            <a:r>
              <a:rPr lang="ru-RU" dirty="0"/>
              <a:t>Стоит в постпозиции по отношению к зависимой клаузе</a:t>
            </a:r>
          </a:p>
          <a:p>
            <a:r>
              <a:rPr lang="ru-RU" dirty="0"/>
              <a:t>Такая клауза стоит в препозиции по отношению к главной (также допустимо гнездование)</a:t>
            </a:r>
          </a:p>
          <a:p>
            <a:pPr marL="0" indent="0">
              <a:buNone/>
            </a:pPr>
            <a:r>
              <a:rPr lang="en-US" i="1" dirty="0" err="1"/>
              <a:t>Štobə</a:t>
            </a:r>
            <a:r>
              <a:rPr lang="en-US" i="1" dirty="0"/>
              <a:t>̑  -- </a:t>
            </a:r>
            <a:r>
              <a:rPr lang="ru-RU" dirty="0"/>
              <a:t>заимствованный из русского союз</a:t>
            </a:r>
          </a:p>
          <a:p>
            <a:r>
              <a:rPr lang="ru-RU" dirty="0"/>
              <a:t>Употребляется в препозиции по отношению к зависимой клаузе</a:t>
            </a:r>
          </a:p>
          <a:p>
            <a:r>
              <a:rPr lang="ru-RU" dirty="0"/>
              <a:t>Такая клауза стоит в постпозиции по отношению к главной</a:t>
            </a:r>
          </a:p>
          <a:p>
            <a:pPr marL="0" indent="0">
              <a:buNone/>
            </a:pPr>
            <a:r>
              <a:rPr lang="ru-RU" dirty="0"/>
              <a:t>В некоторых ситуациях также возможно присоединение придаточной клаузы без союза</a:t>
            </a:r>
          </a:p>
        </p:txBody>
      </p:sp>
    </p:spTree>
    <p:extLst>
      <p:ext uri="{BB962C8B-B14F-4D97-AF65-F5344CB8AC3E}">
        <p14:creationId xmlns:p14="http://schemas.microsoft.com/office/powerpoint/2010/main" val="14890526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Используемые союзы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Некоторые информанты допускают употребление одновременно и </a:t>
            </a:r>
            <a:r>
              <a:rPr lang="en-US" i="1" dirty="0" err="1"/>
              <a:t>št’obə</a:t>
            </a:r>
            <a:r>
              <a:rPr lang="en-US" i="1" dirty="0"/>
              <a:t>̑ </a:t>
            </a:r>
            <a:r>
              <a:rPr lang="ru-RU" i="1" dirty="0"/>
              <a:t>, </a:t>
            </a:r>
            <a:r>
              <a:rPr lang="ru-RU" dirty="0"/>
              <a:t>и </a:t>
            </a:r>
            <a:r>
              <a:rPr lang="en-US" i="1" dirty="0" err="1"/>
              <a:t>manə̑n</a:t>
            </a:r>
            <a:r>
              <a:rPr lang="en-US" i="1" dirty="0"/>
              <a:t> </a:t>
            </a:r>
            <a:r>
              <a:rPr lang="ru-RU" dirty="0"/>
              <a:t>в одной и той же конструкции</a:t>
            </a:r>
          </a:p>
          <a:p>
            <a:pPr marL="457200" lvl="1" indent="0">
              <a:lnSpc>
                <a:spcPct val="100000"/>
              </a:lnSpc>
              <a:buNone/>
            </a:pP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[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štobə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vas'a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paj-ə̑m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	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näl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'-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žə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 	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manə̑n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]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	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mə̈n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'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tə̈də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̈-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l'an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oksa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-m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pu-en-äm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чтобы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вася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мясо-</a:t>
            </a:r>
            <a:r>
              <a:rPr lang="en-GB" sz="1400" cap="small" dirty="0" err="1">
                <a:latin typeface="Arial" panose="020B0604020202020204" pitchFamily="34" charset="0"/>
                <a:cs typeface="Arial" panose="020B0604020202020204" pitchFamily="34" charset="0"/>
              </a:rPr>
              <a:t>acc</a:t>
            </a:r>
            <a:r>
              <a:rPr lang="ru-RU" sz="1400" cap="small" dirty="0">
                <a:latin typeface="Arial" panose="020B0604020202020204" pitchFamily="34" charset="0"/>
                <a:cs typeface="Arial" panose="020B0604020202020204" pitchFamily="34" charset="0"/>
              </a:rPr>
              <a:t>	 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купить-</a:t>
            </a:r>
            <a:r>
              <a:rPr lang="en-GB" sz="1400" cap="small" dirty="0">
                <a:latin typeface="Arial" panose="020B0604020202020204" pitchFamily="34" charset="0"/>
                <a:cs typeface="Arial" panose="020B0604020202020204" pitchFamily="34" charset="0"/>
              </a:rPr>
              <a:t>opt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чтобы 	я он</a:t>
            </a:r>
            <a:r>
              <a:rPr lang="ru-RU" sz="1400" cap="small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en-GB" sz="1400" cap="small" dirty="0" err="1">
                <a:latin typeface="Arial" panose="020B0604020202020204" pitchFamily="34" charset="0"/>
                <a:cs typeface="Arial" panose="020B0604020202020204" pitchFamily="34" charset="0"/>
              </a:rPr>
              <a:t>dat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деньги-</a:t>
            </a:r>
            <a:r>
              <a:rPr lang="en-GB" sz="1400" cap="small" dirty="0" err="1">
                <a:latin typeface="Arial" panose="020B0604020202020204" pitchFamily="34" charset="0"/>
                <a:cs typeface="Arial" panose="020B0604020202020204" pitchFamily="34" charset="0"/>
              </a:rPr>
              <a:t>acc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дать-</a:t>
            </a:r>
            <a:r>
              <a:rPr lang="en-GB" sz="1400" cap="small" dirty="0" err="1">
                <a:latin typeface="Arial" panose="020B0604020202020204" pitchFamily="34" charset="0"/>
                <a:cs typeface="Arial" panose="020B0604020202020204" pitchFamily="34" charset="0"/>
              </a:rPr>
              <a:t>prf</a:t>
            </a:r>
            <a:r>
              <a:rPr lang="ru-RU" sz="1400" cap="small" dirty="0">
                <a:latin typeface="Arial" panose="020B0604020202020204" pitchFamily="34" charset="0"/>
                <a:cs typeface="Arial" panose="020B0604020202020204" pitchFamily="34" charset="0"/>
              </a:rPr>
              <a:t>-1</a:t>
            </a:r>
            <a:r>
              <a:rPr lang="en-GB" sz="1400" cap="small" dirty="0">
                <a:latin typeface="Arial" panose="020B0604020202020204" pitchFamily="34" charset="0"/>
                <a:cs typeface="Arial" panose="020B0604020202020204" pitchFamily="34" charset="0"/>
              </a:rPr>
              <a:t>sg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я дал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васе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деньги, чтобы он купил мясо </a:t>
            </a:r>
            <a:endParaRPr lang="en-US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100000"/>
              </a:lnSpc>
              <a:buNone/>
            </a:pP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Вероятно, в речи этих информантов один из двух рассматриваемых союзов не является, собственно, союзом</a:t>
            </a: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75449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Стратегии оформления глагола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Инфинитивная стратегия</a:t>
            </a:r>
          </a:p>
          <a:p>
            <a:r>
              <a:rPr lang="ru-RU" dirty="0"/>
              <a:t>Оптативно-императивная стратегия</a:t>
            </a:r>
          </a:p>
          <a:p>
            <a:r>
              <a:rPr lang="ru-RU" dirty="0"/>
              <a:t>Перфектная стратегия</a:t>
            </a:r>
          </a:p>
          <a:p>
            <a:r>
              <a:rPr lang="ru-RU" dirty="0"/>
              <a:t>Стратегия непрошедшего времени (</a:t>
            </a:r>
            <a:r>
              <a:rPr lang="ru-RU" dirty="0" err="1"/>
              <a:t>нонпаст</a:t>
            </a:r>
            <a:r>
              <a:rPr lang="ru-RU" dirty="0"/>
              <a:t>-стратегия)</a:t>
            </a:r>
          </a:p>
        </p:txBody>
      </p:sp>
    </p:spTree>
    <p:extLst>
      <p:ext uri="{BB962C8B-B14F-4D97-AF65-F5344CB8AC3E}">
        <p14:creationId xmlns:p14="http://schemas.microsoft.com/office/powerpoint/2010/main" val="31734457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</p:spPr>
        <p:txBody>
          <a:bodyPr/>
          <a:lstStyle/>
          <a:p>
            <a:r>
              <a:rPr lang="ru-RU" dirty="0"/>
              <a:t>Стратегии оформления глагола: Инфинитивная стратегия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/>
              <a:t>Придаточная клауза представляет собой инфинитивный оборот</a:t>
            </a:r>
            <a:endParaRPr lang="en-US" dirty="0"/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tə̑də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̑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[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pört-ə̈m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ə̈l-äš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manə̑n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]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ə̈št-en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он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дом-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ACC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жить-</a:t>
            </a:r>
            <a:r>
              <a:rPr lang="en-GB" sz="1400" dirty="0">
                <a:latin typeface="Arial" panose="020B0604020202020204" pitchFamily="34" charset="0"/>
                <a:cs typeface="Arial" panose="020B0604020202020204" pitchFamily="34" charset="0"/>
              </a:rPr>
              <a:t>INF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чтобы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строить-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PRF.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SG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он построил дом, чтобы жить в нем</a:t>
            </a:r>
            <a:endParaRPr lang="en-US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ru-RU" dirty="0"/>
              <a:t>Является основной (единственной?) стратегией при совпадении референтов одного из субъектов главной и придаточной клауз.</a:t>
            </a:r>
          </a:p>
          <a:p>
            <a:r>
              <a:rPr lang="ru-RU" dirty="0"/>
              <a:t>Возможна только при </a:t>
            </a:r>
            <a:r>
              <a:rPr lang="ru-RU" dirty="0" err="1"/>
              <a:t>кореферентности</a:t>
            </a:r>
            <a:r>
              <a:rPr lang="ru-RU" dirty="0"/>
              <a:t> субъекта придаточной клаузы и одного из актантов главной</a:t>
            </a:r>
          </a:p>
          <a:p>
            <a:r>
              <a:rPr lang="ru-RU" dirty="0"/>
              <a:t>По всей видимости, является конструкцией контроля (с нулевым местоимением </a:t>
            </a:r>
            <a:r>
              <a:rPr lang="en-US" dirty="0"/>
              <a:t>PRO </a:t>
            </a:r>
            <a:r>
              <a:rPr lang="ru-RU" dirty="0"/>
              <a:t>в зависимой клаузе) 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8048160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Стратегии оформления глагола: Инфинитивная стратегия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err="1">
                <a:latin typeface="Arial" panose="020B0604020202020204" pitchFamily="34" charset="0"/>
                <a:cs typeface="Arial" panose="020B0604020202020204" pitchFamily="34" charset="0"/>
              </a:rPr>
              <a:t>Кореферентность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 субъектов:</a:t>
            </a:r>
          </a:p>
          <a:p>
            <a:pPr marL="457200" lvl="1" indent="0">
              <a:buNone/>
            </a:pP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mə̈n'</a:t>
            </a:r>
            <a:r>
              <a:rPr lang="en-US" baseline="-25000" dirty="0" err="1"/>
              <a:t>i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plašə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-̈m 	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nälə̈näm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[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štobə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̑ 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PRO</a:t>
            </a:r>
            <a:r>
              <a:rPr lang="en-US" baseline="-25000" dirty="0" err="1"/>
              <a:t>i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ə̈r-äš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]</a:t>
            </a:r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Я 	плащ-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ACC	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взять-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PRF-1SG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	чтобы согреться-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INF</a:t>
            </a:r>
          </a:p>
          <a:p>
            <a:r>
              <a:rPr lang="ru-RU" dirty="0" err="1">
                <a:latin typeface="Arial" panose="020B0604020202020204" pitchFamily="34" charset="0"/>
                <a:cs typeface="Arial" panose="020B0604020202020204" pitchFamily="34" charset="0"/>
              </a:rPr>
              <a:t>Кореферентность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 субъекта и реципиента:</a:t>
            </a:r>
          </a:p>
          <a:p>
            <a:pPr marL="457200" lvl="1" indent="0">
              <a:buNone/>
            </a:pP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mə̈n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'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vas'a-lan</a:t>
            </a:r>
            <a:r>
              <a:rPr lang="en-US" baseline="-25000" dirty="0" err="1"/>
              <a:t>i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oksa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-m 	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pu-en-äm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 	[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štobə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̑ 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PRO</a:t>
            </a:r>
            <a:r>
              <a:rPr lang="en-US" baseline="-25000" dirty="0" err="1"/>
              <a:t>i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paj-ə̑m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näl-äš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]</a:t>
            </a:r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buNone/>
            </a:pP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Я 	Вася-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DAT 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деньги-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ACC	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дать-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PRF-1SG	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чтобы 	мясо-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ACC 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купить-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INF</a:t>
            </a:r>
          </a:p>
        </p:txBody>
      </p:sp>
    </p:spTree>
    <p:extLst>
      <p:ext uri="{BB962C8B-B14F-4D97-AF65-F5344CB8AC3E}">
        <p14:creationId xmlns:p14="http://schemas.microsoft.com/office/powerpoint/2010/main" val="28068250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Стратегии оформления глагола: Инфинитивная стратегия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451579" y="2015732"/>
            <a:ext cx="9603275" cy="3953268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Существует также вариант с </a:t>
            </a:r>
            <a:r>
              <a:rPr lang="ru-RU" sz="1600" dirty="0" err="1">
                <a:latin typeface="Arial" panose="020B0604020202020204" pitchFamily="34" charset="0"/>
                <a:cs typeface="Arial" panose="020B0604020202020204" pitchFamily="34" charset="0"/>
              </a:rPr>
              <a:t>дативным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 актантом внутри инфинитивного оборота</a:t>
            </a:r>
          </a:p>
          <a:p>
            <a:pPr marL="457200" lvl="1" indent="0">
              <a:lnSpc>
                <a:spcPct val="100000"/>
              </a:lnSpc>
              <a:buNone/>
            </a:pP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[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tə̈län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en-GB" sz="1400" dirty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ken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kə̈rdäš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manə̑n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]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mə̈n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'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tokə̑na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400" dirty="0" err="1">
                <a:latin typeface="Arial" panose="020B0604020202020204" pitchFamily="34" charset="0"/>
                <a:cs typeface="Arial" panose="020B0604020202020204" pitchFamily="34" charset="0"/>
              </a:rPr>
              <a:t>tol-ə̑n-am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ты.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DAT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POSS.2SG 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идти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мочь-</a:t>
            </a:r>
            <a:r>
              <a:rPr lang="en-GB" sz="1400" dirty="0" err="1">
                <a:latin typeface="Arial" panose="020B0604020202020204" pitchFamily="34" charset="0"/>
                <a:cs typeface="Arial" panose="020B0604020202020204" pitchFamily="34" charset="0"/>
              </a:rPr>
              <a:t>inf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 чтобы я домой прийти-</a:t>
            </a:r>
            <a:r>
              <a:rPr lang="en-GB" sz="1400" dirty="0">
                <a:latin typeface="Arial" panose="020B0604020202020204" pitchFamily="34" charset="0"/>
                <a:cs typeface="Arial" panose="020B0604020202020204" pitchFamily="34" charset="0"/>
              </a:rPr>
              <a:t>PRF</a:t>
            </a: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-1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SG</a:t>
            </a:r>
            <a:endParaRPr lang="ru-RU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lnSpc>
                <a:spcPct val="100000"/>
              </a:lnSpc>
              <a:buNone/>
            </a:pPr>
            <a:r>
              <a:rPr lang="ru-RU" sz="1400" dirty="0">
                <a:latin typeface="Arial" panose="020B0604020202020204" pitchFamily="34" charset="0"/>
                <a:cs typeface="Arial" panose="020B0604020202020204" pitchFamily="34" charset="0"/>
              </a:rPr>
              <a:t>я пришел домой, чтобы ты мог идти</a:t>
            </a:r>
            <a:endParaRPr lang="en-US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</a:pPr>
            <a:r>
              <a:rPr lang="ru-RU" sz="1600" dirty="0" err="1">
                <a:latin typeface="Arial" panose="020B0604020202020204" pitchFamily="34" charset="0"/>
                <a:cs typeface="Arial" panose="020B0604020202020204" pitchFamily="34" charset="0"/>
              </a:rPr>
              <a:t>Дативный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 актант никогда или почти никогда не появляется в случае </a:t>
            </a:r>
            <a:r>
              <a:rPr lang="ru-RU" sz="1600" dirty="0" err="1">
                <a:latin typeface="Arial" panose="020B0604020202020204" pitchFamily="34" charset="0"/>
                <a:cs typeface="Arial" panose="020B0604020202020204" pitchFamily="34" charset="0"/>
              </a:rPr>
              <a:t>кореферентности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 субъектов (см. пред. Слайд)</a:t>
            </a:r>
          </a:p>
          <a:p>
            <a:pPr>
              <a:lnSpc>
                <a:spcPct val="100000"/>
              </a:lnSpc>
            </a:pPr>
            <a:r>
              <a:rPr lang="ru-RU" sz="1600" dirty="0" err="1">
                <a:latin typeface="Arial" panose="020B0604020202020204" pitchFamily="34" charset="0"/>
                <a:cs typeface="Arial" panose="020B0604020202020204" pitchFamily="34" charset="0"/>
              </a:rPr>
              <a:t>Дативный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 актант обладает некоторым количеством подлежащных свойств: семантика, контроль референции </a:t>
            </a:r>
            <a:r>
              <a:rPr lang="ru-RU" sz="1600" dirty="0" err="1">
                <a:latin typeface="Arial" panose="020B0604020202020204" pitchFamily="34" charset="0"/>
                <a:cs typeface="Arial" panose="020B0604020202020204" pitchFamily="34" charset="0"/>
              </a:rPr>
              <a:t>рефлексива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 и </a:t>
            </a:r>
            <a:r>
              <a:rPr lang="ru-RU" sz="1600" dirty="0" err="1">
                <a:latin typeface="Arial" panose="020B0604020202020204" pitchFamily="34" charset="0"/>
                <a:cs typeface="Arial" panose="020B0604020202020204" pitchFamily="34" charset="0"/>
              </a:rPr>
              <a:t>реципрока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. В связи с этим (а также в связи с некоторыми аргументами, изложенными далее) первый тип инфинитивных целевых клауз мы будем называть </a:t>
            </a:r>
            <a:r>
              <a:rPr lang="ru-RU" sz="1600" i="1" dirty="0">
                <a:latin typeface="Arial" panose="020B0604020202020204" pitchFamily="34" charset="0"/>
                <a:cs typeface="Arial" panose="020B0604020202020204" pitchFamily="34" charset="0"/>
              </a:rPr>
              <a:t>инфинитивным оборотом с нулевым подлежащим, 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а второй тип – </a:t>
            </a:r>
            <a:r>
              <a:rPr lang="ru-RU" sz="1600" i="1" dirty="0">
                <a:latin typeface="Arial" panose="020B0604020202020204" pitchFamily="34" charset="0"/>
                <a:cs typeface="Arial" panose="020B0604020202020204" pitchFamily="34" charset="0"/>
              </a:rPr>
              <a:t>инфинитивным оборотом с </a:t>
            </a:r>
            <a:r>
              <a:rPr lang="ru-RU" sz="1600" i="1" dirty="0" err="1">
                <a:latin typeface="Arial" panose="020B0604020202020204" pitchFamily="34" charset="0"/>
                <a:cs typeface="Arial" panose="020B0604020202020204" pitchFamily="34" charset="0"/>
              </a:rPr>
              <a:t>дативным</a:t>
            </a:r>
            <a:r>
              <a:rPr lang="ru-RU" sz="1600" i="1" dirty="0">
                <a:latin typeface="Arial" panose="020B0604020202020204" pitchFamily="34" charset="0"/>
                <a:cs typeface="Arial" panose="020B0604020202020204" pitchFamily="34" charset="0"/>
              </a:rPr>
              <a:t> подлежащим.</a:t>
            </a:r>
            <a:endParaRPr lang="ru-RU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100000"/>
              </a:lnSpc>
              <a:buNone/>
            </a:pP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669471"/>
      </p:ext>
    </p:extLst>
  </p:cSld>
  <p:clrMapOvr>
    <a:masterClrMapping/>
  </p:clrMapOvr>
</p:sld>
</file>

<file path=ppt/theme/theme1.xml><?xml version="1.0" encoding="utf-8"?>
<a:theme xmlns:a="http://schemas.openxmlformats.org/drawingml/2006/main" name="Галерея">
  <a:themeElements>
    <a:clrScheme name="Галерея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Галерея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алерея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679</TotalTime>
  <Words>637</Words>
  <Application>Microsoft Office PowerPoint</Application>
  <PresentationFormat>Широкоэкранный</PresentationFormat>
  <Paragraphs>115</Paragraphs>
  <Slides>16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19" baseType="lpstr">
      <vt:lpstr>Arial</vt:lpstr>
      <vt:lpstr>Gill Sans MT</vt:lpstr>
      <vt:lpstr>Галерея</vt:lpstr>
      <vt:lpstr>Целевые придаточные </vt:lpstr>
      <vt:lpstr>Общая структура</vt:lpstr>
      <vt:lpstr>Целевые клаузы</vt:lpstr>
      <vt:lpstr>Используемые союзы</vt:lpstr>
      <vt:lpstr>Используемые союзы</vt:lpstr>
      <vt:lpstr>Стратегии оформления глагола  </vt:lpstr>
      <vt:lpstr>Стратегии оформления глагола: Инфинитивная стратегия</vt:lpstr>
      <vt:lpstr>Стратегии оформления глагола: Инфинитивная стратегия</vt:lpstr>
      <vt:lpstr>Стратегии оформления глагола: Инфинитивная стратегия</vt:lpstr>
      <vt:lpstr>ИНФИНИТИВНАЯ стратегия: спекуляции</vt:lpstr>
      <vt:lpstr>ИНФИНИТИВНАЯ стратегия: спекуляции</vt:lpstr>
      <vt:lpstr>Стратегии оформления глагола: Оптативно-императивная стратегия</vt:lpstr>
      <vt:lpstr>Стратегии оформления глагола: непрошедшего времени</vt:lpstr>
      <vt:lpstr>Стратегии оформления глагола: Перфектная стратегия</vt:lpstr>
      <vt:lpstr>Сочетаемость союзов и стратегий оформления глагола</vt:lpstr>
      <vt:lpstr>литература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Целевые придаточные </dc:title>
  <dc:creator>Рахман Денис</dc:creator>
  <cp:lastModifiedBy>Рахман Денис</cp:lastModifiedBy>
  <cp:revision>34</cp:revision>
  <dcterms:created xsi:type="dcterms:W3CDTF">2017-04-19T20:17:05Z</dcterms:created>
  <dcterms:modified xsi:type="dcterms:W3CDTF">2017-04-20T16:22:51Z</dcterms:modified>
</cp:coreProperties>
</file>

<file path=docProps/thumbnail.jpeg>
</file>