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2" r:id="rId10"/>
    <p:sldId id="263" r:id="rId11"/>
    <p:sldId id="267" r:id="rId12"/>
    <p:sldId id="265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2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29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57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51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30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33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664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22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84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3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77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61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5C1F0-2AB0-46C3-B534-42B0F476C100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43203FD-172B-4BC9-88EF-72E9B8B1700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97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3967" y="802298"/>
            <a:ext cx="9480885" cy="2541431"/>
          </a:xfrm>
        </p:spPr>
        <p:txBody>
          <a:bodyPr/>
          <a:lstStyle/>
          <a:p>
            <a:r>
              <a:rPr lang="ru-RU" dirty="0"/>
              <a:t>Целевые придаточные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6580" y="3606154"/>
            <a:ext cx="8637072" cy="977621"/>
          </a:xfrm>
        </p:spPr>
        <p:txBody>
          <a:bodyPr/>
          <a:lstStyle/>
          <a:p>
            <a:r>
              <a:rPr lang="ru-RU" dirty="0"/>
              <a:t>В </a:t>
            </a:r>
            <a:r>
              <a:rPr lang="ru-RU" dirty="0" err="1"/>
              <a:t>горномарийском</a:t>
            </a:r>
            <a:r>
              <a:rPr lang="ru-RU" dirty="0"/>
              <a:t> языке</a:t>
            </a:r>
          </a:p>
        </p:txBody>
      </p:sp>
    </p:spTree>
    <p:extLst>
      <p:ext uri="{BB962C8B-B14F-4D97-AF65-F5344CB8AC3E}">
        <p14:creationId xmlns:p14="http://schemas.microsoft.com/office/powerpoint/2010/main" val="3725858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ИНФИНИТИВНАЯ стратегия: спекуляции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Возможно, в таком случае стоит выделять в инфинитивных конструкциях без ДА в качестве подлежащего не просто </a:t>
            </a:r>
            <a:r>
              <a:rPr lang="en-US" dirty="0"/>
              <a:t>PRO, </a:t>
            </a:r>
            <a:r>
              <a:rPr lang="ru-RU" dirty="0"/>
              <a:t>а некоторый </a:t>
            </a:r>
            <a:r>
              <a:rPr lang="ru-RU" dirty="0" err="1"/>
              <a:t>дативный</a:t>
            </a:r>
            <a:r>
              <a:rPr lang="ru-RU" dirty="0"/>
              <a:t> синтаксический ноль (</a:t>
            </a:r>
            <a:r>
              <a:rPr lang="en-US" dirty="0"/>
              <a:t>PRO.DAT )</a:t>
            </a:r>
            <a:r>
              <a:rPr lang="ru-RU" dirty="0"/>
              <a:t>?</a:t>
            </a:r>
            <a:endParaRPr lang="en-US" dirty="0"/>
          </a:p>
          <a:p>
            <a:r>
              <a:rPr lang="ru-RU" dirty="0"/>
              <a:t>В таком случае нам не придется выделять две различные инфинитивные стратегии</a:t>
            </a:r>
          </a:p>
          <a:p>
            <a:r>
              <a:rPr lang="ru-RU" dirty="0"/>
              <a:t>Ограничения на возможность употребления </a:t>
            </a:r>
            <a:r>
              <a:rPr lang="ru-RU"/>
              <a:t>будут сняты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050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ИНФИНИТИВНАЯ стратегия: спекуляции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842257"/>
              </p:ext>
            </p:extLst>
          </p:nvPr>
        </p:nvGraphicFramePr>
        <p:xfrm>
          <a:off x="1450975" y="2016125"/>
          <a:ext cx="960437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1094">
                  <a:extLst>
                    <a:ext uri="{9D8B030D-6E8A-4147-A177-3AD203B41FA5}">
                      <a16:colId xmlns:a16="http://schemas.microsoft.com/office/drawing/2014/main" val="1808584143"/>
                    </a:ext>
                  </a:extLst>
                </a:gridCol>
                <a:gridCol w="2401094">
                  <a:extLst>
                    <a:ext uri="{9D8B030D-6E8A-4147-A177-3AD203B41FA5}">
                      <a16:colId xmlns:a16="http://schemas.microsoft.com/office/drawing/2014/main" val="2899289824"/>
                    </a:ext>
                  </a:extLst>
                </a:gridCol>
                <a:gridCol w="2401094">
                  <a:extLst>
                    <a:ext uri="{9D8B030D-6E8A-4147-A177-3AD203B41FA5}">
                      <a16:colId xmlns:a16="http://schemas.microsoft.com/office/drawing/2014/main" val="20963270"/>
                    </a:ext>
                  </a:extLst>
                </a:gridCol>
                <a:gridCol w="2401094">
                  <a:extLst>
                    <a:ext uri="{9D8B030D-6E8A-4147-A177-3AD203B41FA5}">
                      <a16:colId xmlns:a16="http://schemas.microsoft.com/office/drawing/2014/main" val="1059836643"/>
                    </a:ext>
                  </a:extLst>
                </a:gridCol>
              </a:tblGrid>
              <a:tr h="8176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Субъекты </a:t>
                      </a:r>
                      <a:r>
                        <a:rPr lang="ru-RU" dirty="0" err="1"/>
                        <a:t>кореферентны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Субъект придаточной </a:t>
                      </a:r>
                      <a:r>
                        <a:rPr lang="ru-RU" dirty="0" err="1"/>
                        <a:t>кореферентен</a:t>
                      </a:r>
                      <a:r>
                        <a:rPr lang="ru-RU" dirty="0"/>
                        <a:t> одному из актантов (не субъекту) главной клаузы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Субъект придаточной клаузы является свободной именной группой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652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Инфинитивный оборот с 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774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Инфинитивный оборот без 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*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586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365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оформления глагола: Оптативно-императивная стратегия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Глагол придаточной клаузы оформляется императивом (во втором лице) или оптативом (в третьем лице)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ə̈rgə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̈-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žə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̈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šuko-rak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oksa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polučajə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žə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manə̑n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tə̑də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mə̈n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'-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ə̈m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päšä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gə̈c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lə̑kt-en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kolt-en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сын-poss.3sg много деньги-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получать-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opt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чтобы он я-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работа с выводить-prf.3sg послать-prf.3sg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Чтобы его сын получал больше денег, он уволил меня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mə̈n'ə̈n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mikrofonə̑m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ulə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[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štobə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tə̈n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ške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gišän-ə̈t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šajə̈št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-∅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gen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микрофон-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есть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чтобы ты свой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о-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poss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sg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рассказать-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imp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sg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у меня есть микрофон, чтобы ты рассказал о себе</a:t>
            </a:r>
          </a:p>
          <a:p>
            <a:r>
              <a:rPr lang="ru-RU" dirty="0"/>
              <a:t>Не употребляется, если субъект придаточной клаузы – местоимение первого лица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23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оформления глагола: непрошедшего 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Глагол придаточной клаузы употребляется в форме непрошедшего времени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Melen-äm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ə̈št-ə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̈-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nä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manə̑n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mə̈n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šə̑šə̑r-ə̑m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kand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-e-m 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Блины-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ACC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сделать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-NPST-1PL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чтобы я молоко-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ACC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принести-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NPST-1SG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 принесу молока, чтобы мы сделали блины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Данная стратегия встречается редко и только в речи информантов старшего поколения</a:t>
            </a:r>
          </a:p>
          <a:p>
            <a:pPr>
              <a:lnSpc>
                <a:spcPct val="100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222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оформления глагола: Перфектная стратегия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Глагол придаточной клаузы употребляется в форме перфекта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mə̈n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vas'a-lan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oksa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-m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pu-en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'-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äm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štobə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tə̑də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paj-ə̑m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näl-ə̈n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вася-dat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деньги-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дать-prf-1sg чтобы он мясо-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купить-prf.3sg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 дал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васе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деньги, чтобы он купил мясо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Используется только информантами младшего поколения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Видимо, калька с русского</a:t>
            </a:r>
          </a:p>
        </p:txBody>
      </p:sp>
    </p:spTree>
    <p:extLst>
      <p:ext uri="{BB962C8B-B14F-4D97-AF65-F5344CB8AC3E}">
        <p14:creationId xmlns:p14="http://schemas.microsoft.com/office/powerpoint/2010/main" val="1348875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Сочетаемость союзов и стратегий оформления глагола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3055"/>
              </p:ext>
            </p:extLst>
          </p:nvPr>
        </p:nvGraphicFramePr>
        <p:xfrm>
          <a:off x="1450975" y="2016125"/>
          <a:ext cx="9604375" cy="2735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4171459827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3428890755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96169888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3646592610"/>
                    </a:ext>
                  </a:extLst>
                </a:gridCol>
                <a:gridCol w="1920875">
                  <a:extLst>
                    <a:ext uri="{9D8B030D-6E8A-4147-A177-3AD203B41FA5}">
                      <a16:colId xmlns:a16="http://schemas.microsoft.com/office/drawing/2014/main" val="13982193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ru-RU">
                          <a:effectLst/>
                        </a:rPr>
                        <a:t>Инфинитивная стратегия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ru-RU">
                          <a:effectLst/>
                        </a:rPr>
                        <a:t>Оптативно-императивная стратегия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ru-RU">
                          <a:effectLst/>
                        </a:rPr>
                        <a:t>Перфектная стратегия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ru-RU">
                          <a:effectLst/>
                        </a:rPr>
                        <a:t>Стратегия непрошедшего времени</a:t>
                      </a: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177216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Štobə̑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*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3053627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Manə̑n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*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2667301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ru-RU" dirty="0">
                          <a:effectLst/>
                        </a:rPr>
                        <a:t>Бессоюзная стратегия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Ok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*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>
                          <a:effectLst/>
                        </a:rPr>
                        <a:t>*</a:t>
                      </a:r>
                      <a:endParaRPr lang="ru-RU">
                        <a:effectLst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20000"/>
                        </a:lnSpc>
                      </a:pPr>
                      <a:r>
                        <a:rPr lang="en-GB" dirty="0">
                          <a:effectLst/>
                        </a:rPr>
                        <a:t>*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644734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665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4500" dirty="0"/>
              <a:t>Thompson S. A., Longacre R. E., Hwang S. J. J. Adverbial clauses //Language typology and syntactic description. – 1985. – </a:t>
            </a:r>
            <a:r>
              <a:rPr lang="ru-RU" sz="4500" dirty="0"/>
              <a:t>Т</a:t>
            </a:r>
            <a:r>
              <a:rPr lang="en-GB" sz="4500" dirty="0"/>
              <a:t>. 2. – </a:t>
            </a:r>
            <a:r>
              <a:rPr lang="ru-RU" sz="4500" dirty="0"/>
              <a:t>С</a:t>
            </a:r>
            <a:r>
              <a:rPr lang="en-GB" sz="4500" dirty="0"/>
              <a:t>. 171-234.</a:t>
            </a:r>
            <a:endParaRPr lang="ru-RU" sz="4500" dirty="0"/>
          </a:p>
          <a:p>
            <a:r>
              <a:rPr lang="ru-RU" sz="4500" dirty="0" err="1"/>
              <a:t>Savatkova</a:t>
            </a:r>
            <a:r>
              <a:rPr lang="ru-RU" sz="4500" dirty="0"/>
              <a:t> A. A. </a:t>
            </a:r>
            <a:r>
              <a:rPr lang="ru-RU" sz="4500" dirty="0" err="1"/>
              <a:t>Gornoe</a:t>
            </a:r>
            <a:r>
              <a:rPr lang="ru-RU" sz="4500" dirty="0"/>
              <a:t> </a:t>
            </a:r>
            <a:r>
              <a:rPr lang="ru-RU" sz="4500" dirty="0" err="1"/>
              <a:t>narečie</a:t>
            </a:r>
            <a:r>
              <a:rPr lang="ru-RU" sz="4500" dirty="0"/>
              <a:t> </a:t>
            </a:r>
            <a:r>
              <a:rPr lang="ru-RU" sz="4500" dirty="0" err="1"/>
              <a:t>marijskogo</a:t>
            </a:r>
            <a:r>
              <a:rPr lang="ru-RU" sz="4500" dirty="0"/>
              <a:t> </a:t>
            </a:r>
            <a:r>
              <a:rPr lang="ru-RU" sz="4500" dirty="0" err="1"/>
              <a:t>jazyka</a:t>
            </a:r>
            <a:r>
              <a:rPr lang="ru-RU" sz="4500" dirty="0"/>
              <a:t>. – </a:t>
            </a:r>
            <a:r>
              <a:rPr lang="ru-RU" sz="4500" dirty="0" err="1"/>
              <a:t>Berzsenyi</a:t>
            </a:r>
            <a:r>
              <a:rPr lang="ru-RU" sz="4500" dirty="0"/>
              <a:t> </a:t>
            </a:r>
            <a:r>
              <a:rPr lang="ru-RU" sz="4500" dirty="0" err="1"/>
              <a:t>Dániel</a:t>
            </a:r>
            <a:r>
              <a:rPr lang="ru-RU" sz="4500" dirty="0"/>
              <a:t> </a:t>
            </a:r>
            <a:r>
              <a:rPr lang="ru-RU" sz="4500" dirty="0" err="1"/>
              <a:t>Tanárképző</a:t>
            </a:r>
            <a:r>
              <a:rPr lang="ru-RU" sz="4500" dirty="0"/>
              <a:t> </a:t>
            </a:r>
            <a:r>
              <a:rPr lang="ru-RU" sz="4500" dirty="0" err="1"/>
              <a:t>Főiskola</a:t>
            </a:r>
            <a:r>
              <a:rPr lang="ru-RU" sz="4500" dirty="0"/>
              <a:t>, 2002.</a:t>
            </a:r>
            <a:endParaRPr lang="en-GB" sz="4500" dirty="0"/>
          </a:p>
          <a:p>
            <a:r>
              <a:rPr lang="ru-RU" sz="4500" dirty="0" err="1"/>
              <a:t>Саваткова</a:t>
            </a:r>
            <a:r>
              <a:rPr lang="ru-RU" sz="4500" dirty="0"/>
              <a:t> А. А. Словарь </a:t>
            </a:r>
            <a:r>
              <a:rPr lang="ru-RU" sz="4500" dirty="0" err="1"/>
              <a:t>горномарийского</a:t>
            </a:r>
            <a:r>
              <a:rPr lang="ru-RU" sz="4500" dirty="0"/>
              <a:t> языка. – Марийское книжное изд-во, 2008.</a:t>
            </a:r>
          </a:p>
          <a:p>
            <a:r>
              <a:rPr lang="ru-RU" sz="4500" dirty="0" err="1"/>
              <a:t>Майтинская</a:t>
            </a:r>
            <a:r>
              <a:rPr lang="ru-RU" sz="4500" dirty="0"/>
              <a:t> К. Е. Служебные слова в финно-угорских языках //Москва. – 1982.</a:t>
            </a:r>
          </a:p>
          <a:p>
            <a:r>
              <a:rPr lang="en-US" sz="4500" dirty="0" err="1"/>
              <a:t>Schmidtke</a:t>
            </a:r>
            <a:r>
              <a:rPr lang="en-US" sz="4500" dirty="0"/>
              <a:t>-Bode K. A typology of purpose clauses. – John Benjamins Publishing, 2009. – Т. 88.</a:t>
            </a:r>
            <a:br>
              <a:rPr lang="ru-RU" sz="4500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761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Общая структура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Способы присоединения: союзы </a:t>
            </a:r>
            <a:r>
              <a:rPr lang="en-US" i="1" dirty="0" err="1"/>
              <a:t>štobə</a:t>
            </a:r>
            <a:r>
              <a:rPr lang="en-US" i="1" dirty="0"/>
              <a:t>̑  </a:t>
            </a:r>
            <a:r>
              <a:rPr lang="ru-RU" dirty="0"/>
              <a:t>и </a:t>
            </a:r>
            <a:r>
              <a:rPr lang="en-US" i="1" dirty="0" err="1"/>
              <a:t>manə̑n</a:t>
            </a:r>
            <a:r>
              <a:rPr lang="en-US" i="1" dirty="0"/>
              <a:t>, </a:t>
            </a:r>
            <a:r>
              <a:rPr lang="ru-RU" i="1" dirty="0"/>
              <a:t>бессоюзная стратегия</a:t>
            </a:r>
          </a:p>
          <a:p>
            <a:r>
              <a:rPr lang="ru-RU" dirty="0"/>
              <a:t>Стратегии оформления глагола придаточной клаузы: инфинитивная (одна ли?), оптативно-императивная, перфектная, непрошедшего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79034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Целевые клаузы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Придаточные клаузы со значением логической цели</a:t>
            </a:r>
          </a:p>
          <a:p>
            <a:r>
              <a:rPr lang="ru-RU" dirty="0"/>
              <a:t>Могут выражаться финитно (придаточная клауза не отличается по структуре от главной) и </a:t>
            </a:r>
            <a:r>
              <a:rPr lang="ru-RU" dirty="0" err="1"/>
              <a:t>нефинитно</a:t>
            </a:r>
            <a:r>
              <a:rPr lang="ru-RU" dirty="0"/>
              <a:t> (придаточная клауза лишена тех или иных свойств, присущих главной)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83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Используемые союзы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i="1" dirty="0" err="1"/>
              <a:t>Manə̑n</a:t>
            </a:r>
            <a:r>
              <a:rPr lang="en-US" i="1" dirty="0"/>
              <a:t> --- </a:t>
            </a:r>
            <a:r>
              <a:rPr lang="ru-RU" dirty="0" err="1"/>
              <a:t>грамматикализованная</a:t>
            </a:r>
            <a:r>
              <a:rPr lang="ru-RU" dirty="0"/>
              <a:t> форма </a:t>
            </a:r>
            <a:r>
              <a:rPr lang="ru-RU" dirty="0" err="1"/>
              <a:t>конверба</a:t>
            </a:r>
            <a:r>
              <a:rPr lang="ru-RU" dirty="0"/>
              <a:t> от глагола </a:t>
            </a:r>
            <a:r>
              <a:rPr lang="en-US" i="1" dirty="0" err="1"/>
              <a:t>manaš</a:t>
            </a:r>
            <a:r>
              <a:rPr lang="en-US" i="1" dirty="0"/>
              <a:t> –</a:t>
            </a:r>
            <a:r>
              <a:rPr lang="ru-RU" i="1" dirty="0"/>
              <a:t> </a:t>
            </a:r>
            <a:r>
              <a:rPr lang="ru-RU" dirty="0"/>
              <a:t>говорить</a:t>
            </a:r>
          </a:p>
          <a:p>
            <a:r>
              <a:rPr lang="ru-RU" dirty="0"/>
              <a:t>Стоит в постпозиции по отношению к зависимой клаузе</a:t>
            </a:r>
          </a:p>
          <a:p>
            <a:r>
              <a:rPr lang="ru-RU" dirty="0"/>
              <a:t>Такая клауза стоит в препозиции по отношению к главной (также допустимо гнездование)</a:t>
            </a:r>
          </a:p>
          <a:p>
            <a:pPr marL="0" indent="0">
              <a:buNone/>
            </a:pPr>
            <a:r>
              <a:rPr lang="en-US" i="1" dirty="0" err="1"/>
              <a:t>Štobə</a:t>
            </a:r>
            <a:r>
              <a:rPr lang="en-US" i="1" dirty="0"/>
              <a:t>̑  -- </a:t>
            </a:r>
            <a:r>
              <a:rPr lang="ru-RU" dirty="0"/>
              <a:t>заимствованный из русского союз</a:t>
            </a:r>
          </a:p>
          <a:p>
            <a:r>
              <a:rPr lang="ru-RU" dirty="0"/>
              <a:t>Употребляется в препозиции по отношению к зависимой клаузе</a:t>
            </a:r>
          </a:p>
          <a:p>
            <a:r>
              <a:rPr lang="ru-RU" dirty="0"/>
              <a:t>Такая клауза стоит в постпозиции по отношению к главной</a:t>
            </a:r>
          </a:p>
          <a:p>
            <a:pPr marL="0" indent="0">
              <a:buNone/>
            </a:pPr>
            <a:r>
              <a:rPr lang="ru-RU" dirty="0"/>
              <a:t>В некоторых ситуациях также возможно присоединение придаточной клаузы без союза</a:t>
            </a:r>
          </a:p>
        </p:txBody>
      </p:sp>
    </p:spTree>
    <p:extLst>
      <p:ext uri="{BB962C8B-B14F-4D97-AF65-F5344CB8AC3E}">
        <p14:creationId xmlns:p14="http://schemas.microsoft.com/office/powerpoint/2010/main" val="1489052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Используемые союзы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Некоторые информанты допускают употребление одновременно и </a:t>
            </a:r>
            <a:r>
              <a:rPr lang="en-US" i="1" dirty="0" err="1"/>
              <a:t>št’obə</a:t>
            </a:r>
            <a:r>
              <a:rPr lang="en-US" i="1" dirty="0"/>
              <a:t>̑ </a:t>
            </a:r>
            <a:r>
              <a:rPr lang="ru-RU" i="1" dirty="0"/>
              <a:t>, </a:t>
            </a:r>
            <a:r>
              <a:rPr lang="ru-RU" dirty="0"/>
              <a:t>и </a:t>
            </a:r>
            <a:r>
              <a:rPr lang="en-US" i="1" dirty="0" err="1"/>
              <a:t>manə̑n</a:t>
            </a:r>
            <a:r>
              <a:rPr lang="en-US" i="1" dirty="0"/>
              <a:t> </a:t>
            </a:r>
            <a:r>
              <a:rPr lang="ru-RU" dirty="0"/>
              <a:t>в одной и той же конструкции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štobə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vas'a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paj-ə̑m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näl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'-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žə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manə̑n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mə̈n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tə̈də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̈-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l'an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oksa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-m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pu-en-äm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чтобы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вася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мясо-</a:t>
            </a:r>
            <a:r>
              <a:rPr lang="en-GB" sz="1400" cap="small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cap="small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купить-</a:t>
            </a:r>
            <a:r>
              <a:rPr lang="en-GB" sz="1400" cap="small" dirty="0">
                <a:latin typeface="Arial" panose="020B0604020202020204" pitchFamily="34" charset="0"/>
                <a:cs typeface="Arial" panose="020B0604020202020204" pitchFamily="34" charset="0"/>
              </a:rPr>
              <a:t>opt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чтобы 	я он</a:t>
            </a:r>
            <a:r>
              <a:rPr lang="ru-RU" sz="1400" cap="small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400" cap="small" dirty="0" err="1">
                <a:latin typeface="Arial" panose="020B0604020202020204" pitchFamily="34" charset="0"/>
                <a:cs typeface="Arial" panose="020B0604020202020204" pitchFamily="34" charset="0"/>
              </a:rPr>
              <a:t>dat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деньги-</a:t>
            </a:r>
            <a:r>
              <a:rPr lang="en-GB" sz="1400" cap="small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дать-</a:t>
            </a:r>
            <a:r>
              <a:rPr lang="en-GB" sz="1400" cap="small" dirty="0" err="1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  <a:r>
              <a:rPr lang="ru-RU" sz="1400" cap="small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GB" sz="1400" cap="small" dirty="0">
                <a:latin typeface="Arial" panose="020B0604020202020204" pitchFamily="34" charset="0"/>
                <a:cs typeface="Arial" panose="020B0604020202020204" pitchFamily="34" charset="0"/>
              </a:rPr>
              <a:t>sg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 дал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васе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деньги, чтобы он купил мясо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Вероятно, в речи этих информантов один из двух рассматриваемых союзов не является, собственно, союзом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54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оформления глагола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Инфинитивная стратегия</a:t>
            </a:r>
          </a:p>
          <a:p>
            <a:r>
              <a:rPr lang="ru-RU" dirty="0"/>
              <a:t>Оптативно-императивная стратегия</a:t>
            </a:r>
          </a:p>
          <a:p>
            <a:r>
              <a:rPr lang="ru-RU" dirty="0"/>
              <a:t>Перфектная стратегия</a:t>
            </a:r>
          </a:p>
          <a:p>
            <a:r>
              <a:rPr lang="ru-RU" dirty="0"/>
              <a:t>Стратегия непрошедшего времени (</a:t>
            </a:r>
            <a:r>
              <a:rPr lang="ru-RU" dirty="0" err="1"/>
              <a:t>нонпаст</a:t>
            </a:r>
            <a:r>
              <a:rPr lang="ru-RU" dirty="0"/>
              <a:t>-стратегия)</a:t>
            </a:r>
          </a:p>
        </p:txBody>
      </p:sp>
    </p:spTree>
    <p:extLst>
      <p:ext uri="{BB962C8B-B14F-4D97-AF65-F5344CB8AC3E}">
        <p14:creationId xmlns:p14="http://schemas.microsoft.com/office/powerpoint/2010/main" val="3173445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/>
          <a:lstStyle/>
          <a:p>
            <a:r>
              <a:rPr lang="ru-RU" dirty="0"/>
              <a:t>Стратегии оформления глагола: Инфинитивная стратегия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Придаточная клауза представляет собой инфинитивный оборот</a:t>
            </a:r>
            <a:endParaRPr lang="en-US" dirty="0"/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tə̑də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̑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pört-ə̈m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ə̈l-äš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manə̑n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ə̈št-en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дом-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жить-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чтобы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строить-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PRF.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SG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он построил дом, чтобы жить в нем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/>
              <a:t>Является основной (единственной?) стратегией при совпадении референтов одного из субъектов главной и придаточной клауз.</a:t>
            </a:r>
          </a:p>
          <a:p>
            <a:r>
              <a:rPr lang="ru-RU" dirty="0"/>
              <a:t>Возможна только при </a:t>
            </a:r>
            <a:r>
              <a:rPr lang="ru-RU" dirty="0" err="1"/>
              <a:t>кореферентности</a:t>
            </a:r>
            <a:r>
              <a:rPr lang="ru-RU" dirty="0"/>
              <a:t> субъекта придаточной клаузы и одного из актантов главной</a:t>
            </a:r>
          </a:p>
          <a:p>
            <a:r>
              <a:rPr lang="ru-RU" dirty="0"/>
              <a:t>По всей видимости, является конструкцией контроля (с нулевым местоимением </a:t>
            </a:r>
            <a:r>
              <a:rPr lang="en-US" dirty="0"/>
              <a:t>PRO </a:t>
            </a:r>
            <a:r>
              <a:rPr lang="ru-RU" dirty="0"/>
              <a:t>в зависимой клаузе)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48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оформления глагола: Инфинитивная стратегия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Кореферентность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субъектов: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mə̈n'</a:t>
            </a:r>
            <a:r>
              <a:rPr lang="en-US" baseline="-25000" dirty="0" err="1"/>
              <a:t>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plašə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-̈m 	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nälə̈näm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štobə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̑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en-US" baseline="-25000" dirty="0" err="1"/>
              <a:t>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ə̈r-äš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Я 	плащ-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	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взять-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PRF-1SG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чтобы согреться-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Кореферентность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субъекта и реципиента:</a:t>
            </a:r>
          </a:p>
          <a:p>
            <a:pPr marL="457200" lvl="1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mə̈n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vas'a-lan</a:t>
            </a:r>
            <a:r>
              <a:rPr lang="en-US" baseline="-25000" dirty="0" err="1"/>
              <a:t>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oksa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-m 	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pu-en-äm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	[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štobə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̑ 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en-US" baseline="-25000" dirty="0" err="1"/>
              <a:t>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paj-ə̑m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näl-äš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Я 	Вася-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деньги-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	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дать-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PRF-1SG	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чтобы 	мясо-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купить-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</a:p>
        </p:txBody>
      </p:sp>
    </p:spTree>
    <p:extLst>
      <p:ext uri="{BB962C8B-B14F-4D97-AF65-F5344CB8AC3E}">
        <p14:creationId xmlns:p14="http://schemas.microsoft.com/office/powerpoint/2010/main" val="2806825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оформления глагола: Инфинитивная стратегия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532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Существует также вариант с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дативным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актантом внутри инфинитивного оборота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tə̈län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ken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kə̈rdäš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manə̑n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mə̈n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tokə̑na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tol-ə̑n-am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ты.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POSS.2SG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идти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мочь-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inf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чтобы я домой прийти-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SG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я пришел домой, чтобы ты мог идти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Дативный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актант никогда или почти никогда не появляется в случае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кореферентности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субъектов (см. пред. Слайд)</a:t>
            </a:r>
          </a:p>
          <a:p>
            <a:pPr>
              <a:lnSpc>
                <a:spcPct val="100000"/>
              </a:lnSpc>
            </a:pP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Дативный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актант обладает некоторым количеством подлежащных свойств: семантика, контроль референции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рефлексива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реципрока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В связи с этим (а также в связи с некоторыми аргументами, изложенными далее) первый тип инфинитивных целевых клауз мы будем называть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инфинитивным оборотом с нулевым подлежащим,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а второй тип –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инфинитивным оборотом с </a:t>
            </a:r>
            <a:r>
              <a:rPr lang="ru-R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дативным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 подлежащим.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69471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679</TotalTime>
  <Words>637</Words>
  <Application>Microsoft Office PowerPoint</Application>
  <PresentationFormat>Широкоэкранный</PresentationFormat>
  <Paragraphs>115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Gill Sans MT</vt:lpstr>
      <vt:lpstr>Галерея</vt:lpstr>
      <vt:lpstr>Целевые придаточные </vt:lpstr>
      <vt:lpstr>Общая структура</vt:lpstr>
      <vt:lpstr>Целевые клаузы</vt:lpstr>
      <vt:lpstr>Используемые союзы</vt:lpstr>
      <vt:lpstr>Используемые союзы</vt:lpstr>
      <vt:lpstr>Стратегии оформления глагола  </vt:lpstr>
      <vt:lpstr>Стратегии оформления глагола: Инфинитивная стратегия</vt:lpstr>
      <vt:lpstr>Стратегии оформления глагола: Инфинитивная стратегия</vt:lpstr>
      <vt:lpstr>Стратегии оформления глагола: Инфинитивная стратегия</vt:lpstr>
      <vt:lpstr>ИНФИНИТИВНАЯ стратегия: спекуляции</vt:lpstr>
      <vt:lpstr>ИНФИНИТИВНАЯ стратегия: спекуляции</vt:lpstr>
      <vt:lpstr>Стратегии оформления глагола: Оптативно-императивная стратегия</vt:lpstr>
      <vt:lpstr>Стратегии оформления глагола: непрошедшего времени</vt:lpstr>
      <vt:lpstr>Стратегии оформления глагола: Перфектная стратегия</vt:lpstr>
      <vt:lpstr>Сочетаемость союзов и стратегий оформления глагола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Целевые придаточные </dc:title>
  <dc:creator>Рахман Денис</dc:creator>
  <cp:lastModifiedBy>Рахман Денис</cp:lastModifiedBy>
  <cp:revision>34</cp:revision>
  <dcterms:created xsi:type="dcterms:W3CDTF">2017-04-19T20:17:05Z</dcterms:created>
  <dcterms:modified xsi:type="dcterms:W3CDTF">2017-04-20T16:22:51Z</dcterms:modified>
</cp:coreProperties>
</file>